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7D59"/>
    <a:srgbClr val="415A40"/>
    <a:srgbClr val="7F7F7F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5" autoAdjust="0"/>
    <p:restoredTop sz="94660"/>
  </p:normalViewPr>
  <p:slideViewPr>
    <p:cSldViewPr>
      <p:cViewPr varScale="1">
        <p:scale>
          <a:sx n="40" d="100"/>
          <a:sy n="40" d="100"/>
        </p:scale>
        <p:origin x="28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5AD2C-CA68-4B07-8CD6-E7B23C2BFD0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147CE-2DC3-416A-8258-F5CBDF227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6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147CE-2DC3-416A-8258-F5CBDF22780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82200" y="7615314"/>
            <a:ext cx="8000865" cy="23922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학번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201820499, 201820500, 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201820506, 201820514, 201820522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성명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유영웅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양동민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김윤겸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문현아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노치우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49D7E97-241E-D841-DCF8-AD249FD719F1}"/>
              </a:ext>
            </a:extLst>
          </p:cNvPr>
          <p:cNvGrpSpPr/>
          <p:nvPr/>
        </p:nvGrpSpPr>
        <p:grpSpPr>
          <a:xfrm>
            <a:off x="2209800" y="3771148"/>
            <a:ext cx="17346032" cy="3508653"/>
            <a:chOff x="2209800" y="3771148"/>
            <a:chExt cx="17346032" cy="3508653"/>
          </a:xfrm>
        </p:grpSpPr>
        <p:sp>
          <p:nvSpPr>
            <p:cNvPr id="2" name="Object 2"/>
            <p:cNvSpPr txBox="1"/>
            <p:nvPr/>
          </p:nvSpPr>
          <p:spPr>
            <a:xfrm>
              <a:off x="2209800" y="3771148"/>
              <a:ext cx="17346032" cy="35086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7400" kern="0" spc="-100" dirty="0">
                  <a:solidFill>
                    <a:srgbClr val="5A7D5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교통제어프로젝트 </a:t>
              </a:r>
              <a:endParaRPr lang="en-US" altLang="ko-KR" sz="74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r>
                <a:rPr lang="ko-KR" altLang="en-US" sz="7400" kern="0" spc="-100" dirty="0">
                  <a:solidFill>
                    <a:srgbClr val="5A7D5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최종 보고서</a:t>
              </a:r>
              <a:endParaRPr lang="en-US" altLang="ko-KR" sz="74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endParaRPr lang="en-US" altLang="ko-KR" sz="74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2209800" y="6134100"/>
              <a:ext cx="17346032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000" dirty="0">
                  <a:solidFill>
                    <a:srgbClr val="726B6B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세삼사거리</a:t>
              </a:r>
              <a:r>
                <a:rPr lang="en-US" altLang="ko-KR" sz="3000" dirty="0">
                  <a:solidFill>
                    <a:srgbClr val="726B6B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~</a:t>
              </a:r>
              <a:r>
                <a:rPr lang="ko-KR" altLang="en-US" sz="3000" dirty="0" err="1">
                  <a:solidFill>
                    <a:srgbClr val="726B6B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매탄권선역사거리</a:t>
              </a:r>
              <a:r>
                <a:rPr lang="ko-KR" altLang="en-US" sz="3000" dirty="0">
                  <a:solidFill>
                    <a:srgbClr val="726B6B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신호체계 개선</a:t>
              </a:r>
              <a:endParaRPr 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 rot="-54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현황분석 결과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995EFA0-6654-6BB7-CF5C-6CB0B4B49F27}"/>
              </a:ext>
            </a:extLst>
          </p:cNvPr>
          <p:cNvSpPr/>
          <p:nvPr/>
        </p:nvSpPr>
        <p:spPr>
          <a:xfrm>
            <a:off x="437147" y="2150509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Synchro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통한 현황분석</a:t>
            </a:r>
          </a:p>
        </p:txBody>
      </p:sp>
      <p:pic>
        <p:nvPicPr>
          <p:cNvPr id="3073" name="_x315316776">
            <a:extLst>
              <a:ext uri="{FF2B5EF4-FFF2-40B4-BE49-F238E27FC236}">
                <a16:creationId xmlns:a16="http://schemas.microsoft.com/office/drawing/2014/main" id="{6F480D72-030B-85B5-6C01-5F694E0AB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7" y="3096604"/>
            <a:ext cx="11590203" cy="251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547646704">
            <a:extLst>
              <a:ext uri="{FF2B5EF4-FFF2-40B4-BE49-F238E27FC236}">
                <a16:creationId xmlns:a16="http://schemas.microsoft.com/office/drawing/2014/main" id="{0A1CECD2-DF60-0C3C-A36A-8E7DFBC3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7" y="6885234"/>
            <a:ext cx="11590203" cy="24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812B13-84F4-5056-429E-521B072B9D94}"/>
              </a:ext>
            </a:extLst>
          </p:cNvPr>
          <p:cNvSpPr txBox="1"/>
          <p:nvPr/>
        </p:nvSpPr>
        <p:spPr>
          <a:xfrm>
            <a:off x="1771154" y="5613969"/>
            <a:ext cx="8153400" cy="53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매탄권선역사거리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현황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Synchro Report&gt;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D6D3C-6C34-11D8-7BFE-C5EA1646A963}"/>
              </a:ext>
            </a:extLst>
          </p:cNvPr>
          <p:cNvSpPr txBox="1"/>
          <p:nvPr/>
        </p:nvSpPr>
        <p:spPr>
          <a:xfrm>
            <a:off x="1771154" y="9306696"/>
            <a:ext cx="8153400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kern="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세삼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사거리 현황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Synchro Report&gt;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pic>
        <p:nvPicPr>
          <p:cNvPr id="16" name="Picture 26" descr="화살">
            <a:extLst>
              <a:ext uri="{FF2B5EF4-FFF2-40B4-BE49-F238E27FC236}">
                <a16:creationId xmlns:a16="http://schemas.microsoft.com/office/drawing/2014/main" id="{73BE84A9-49C1-27CA-179D-7098DDB9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6000" contras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t="36781" r="68312" b="34937"/>
          <a:stretch>
            <a:fillRect/>
          </a:stretch>
        </p:blipFill>
        <p:spPr bwMode="auto">
          <a:xfrm>
            <a:off x="12649200" y="5022129"/>
            <a:ext cx="1120020" cy="224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D8C50FB-8945-5FD2-1131-91FAC38722A7}"/>
              </a:ext>
            </a:extLst>
          </p:cNvPr>
          <p:cNvGrpSpPr/>
          <p:nvPr/>
        </p:nvGrpSpPr>
        <p:grpSpPr>
          <a:xfrm>
            <a:off x="13762121" y="4997118"/>
            <a:ext cx="3720799" cy="2487996"/>
            <a:chOff x="7228287" y="4620887"/>
            <a:chExt cx="1712255" cy="95954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FC4865D-A4D0-3290-B780-B351E637A55C}"/>
                </a:ext>
              </a:extLst>
            </p:cNvPr>
            <p:cNvSpPr/>
            <p:nvPr/>
          </p:nvSpPr>
          <p:spPr>
            <a:xfrm>
              <a:off x="7231555" y="4630534"/>
              <a:ext cx="1708987" cy="949899"/>
            </a:xfrm>
            <a:prstGeom prst="roundRect">
              <a:avLst>
                <a:gd name="adj" fmla="val 22880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44450" dist="13970" dir="5400000" algn="ctr" rotWithShape="0">
                <a:schemeClr val="tx1"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spc="-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315328-CDE1-E99F-3316-CB2CCD40B1C6}"/>
                </a:ext>
              </a:extLst>
            </p:cNvPr>
            <p:cNvSpPr txBox="1"/>
            <p:nvPr/>
          </p:nvSpPr>
          <p:spPr>
            <a:xfrm>
              <a:off x="7228287" y="4620887"/>
              <a:ext cx="1703739" cy="903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-98425" algn="ctr" defTabSz="91440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대상</a:t>
              </a:r>
              <a:r>
                <a:rPr kumimoji="0" lang="en-US" altLang="ko-KR" sz="2500" b="0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</a:t>
              </a:r>
              <a:r>
                <a:rPr kumimoji="0" lang="ko-KR" altLang="en-US" sz="2500" b="0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구간 </a:t>
              </a:r>
              <a:endParaRPr kumimoji="0" lang="en-US" altLang="ko-KR" sz="2500" b="0" i="0" u="none" strike="noStrike" kern="0" cap="none" spc="-50" normalizeH="0" baseline="0" noProof="0" dirty="0">
                <a:ln>
                  <a:noFill/>
                </a:ln>
                <a:solidFill>
                  <a:srgbClr val="5A7D59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  <a:p>
              <a:pPr marL="0" marR="0" lvl="0" indent="-98425" algn="ctr" defTabSz="91440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Tx/>
                <a:buFontTx/>
                <a:buNone/>
                <a:tabLst/>
                <a:defRPr/>
              </a:pPr>
              <a:r>
                <a:rPr lang="ko-KR" altLang="en-US" sz="2500" kern="0" spc="-50" dirty="0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유출 구간인</a:t>
              </a:r>
              <a:endParaRPr lang="en-US" altLang="ko-KR" sz="2500" kern="0" spc="-50" dirty="0">
                <a:solidFill>
                  <a:srgbClr val="5A7D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marR="0" lvl="0" indent="-98425" algn="ctr" defTabSz="91440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Tx/>
                <a:buFontTx/>
                <a:buNone/>
                <a:tabLst/>
                <a:defRPr/>
              </a:pPr>
              <a:r>
                <a:rPr lang="ko-KR" altLang="en-US" sz="2500" kern="0" spc="-50" dirty="0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500" kern="0" spc="-50" dirty="0" err="1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매탄권선역</a:t>
              </a:r>
              <a:r>
                <a:rPr lang="ko-KR" altLang="en-US" sz="2500" kern="0" spc="-50" dirty="0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사거리</a:t>
              </a:r>
              <a:endParaRPr lang="en-US" altLang="ko-KR" sz="2500" kern="0" spc="-50" dirty="0">
                <a:solidFill>
                  <a:srgbClr val="5A7D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marR="0" lvl="0" indent="-98425" algn="ctr" defTabSz="91440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2500" b="0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LOS </a:t>
              </a:r>
              <a:r>
                <a:rPr kumimoji="0" lang="ko-KR" altLang="en-US" sz="2500" b="0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수준 낮음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90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개선안 제시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F32E63-7995-7A42-C804-0019F4D383C9}"/>
              </a:ext>
            </a:extLst>
          </p:cNvPr>
          <p:cNvSpPr/>
          <p:nvPr/>
        </p:nvSpPr>
        <p:spPr>
          <a:xfrm>
            <a:off x="1623425" y="2294224"/>
            <a:ext cx="914400" cy="815609"/>
          </a:xfrm>
          <a:prstGeom prst="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430D67-102C-B00F-E462-9E6E8DFE117E}"/>
              </a:ext>
            </a:extLst>
          </p:cNvPr>
          <p:cNvSpPr/>
          <p:nvPr/>
        </p:nvSpPr>
        <p:spPr>
          <a:xfrm>
            <a:off x="1626599" y="4076700"/>
            <a:ext cx="914400" cy="815609"/>
          </a:xfrm>
          <a:prstGeom prst="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292B54-EDA5-E650-2F9B-1B8D1505BEE7}"/>
              </a:ext>
            </a:extLst>
          </p:cNvPr>
          <p:cNvSpPr/>
          <p:nvPr/>
        </p:nvSpPr>
        <p:spPr>
          <a:xfrm>
            <a:off x="2791326" y="2244828"/>
            <a:ext cx="14535628" cy="914400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기하구조만 개선하여 통행 최적화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982E82C-192A-FF35-4B4A-DEFCB991DA1C}"/>
              </a:ext>
            </a:extLst>
          </p:cNvPr>
          <p:cNvSpPr/>
          <p:nvPr/>
        </p:nvSpPr>
        <p:spPr>
          <a:xfrm>
            <a:off x="2794499" y="4076700"/>
            <a:ext cx="14535629" cy="914400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기하구조와 신호개선을 하여 통행 최적화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C9B6C78-F76A-2322-AA12-FAA4F0324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1883"/>
              </p:ext>
            </p:extLst>
          </p:nvPr>
        </p:nvGraphicFramePr>
        <p:xfrm>
          <a:off x="1676399" y="5770813"/>
          <a:ext cx="9525001" cy="3944687"/>
        </p:xfrm>
        <a:graphic>
          <a:graphicData uri="http://schemas.openxmlformats.org/drawingml/2006/table">
            <a:tbl>
              <a:tblPr/>
              <a:tblGrid>
                <a:gridCol w="1711604">
                  <a:extLst>
                    <a:ext uri="{9D8B030D-6E8A-4147-A177-3AD203B41FA5}">
                      <a16:colId xmlns:a16="http://schemas.microsoft.com/office/drawing/2014/main" val="317744840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2476242039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3754133520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3959207105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2115953890"/>
                    </a:ext>
                  </a:extLst>
                </a:gridCol>
                <a:gridCol w="966981">
                  <a:extLst>
                    <a:ext uri="{9D8B030D-6E8A-4147-A177-3AD203B41FA5}">
                      <a16:colId xmlns:a16="http://schemas.microsoft.com/office/drawing/2014/main" val="945162122"/>
                    </a:ext>
                  </a:extLst>
                </a:gridCol>
              </a:tblGrid>
              <a:tr h="45818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방안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매탄권선역사거리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세삼사거리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Delay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418995"/>
                  </a:ext>
                </a:extLst>
              </a:tr>
              <a:tr h="1043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Delay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LOS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Delay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LOS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357289"/>
                  </a:ext>
                </a:extLst>
              </a:tr>
              <a:tr h="6108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107.2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F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74.6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181.8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667339"/>
                  </a:ext>
                </a:extLst>
              </a:tr>
              <a:tr h="61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875874"/>
                  </a:ext>
                </a:extLst>
              </a:tr>
              <a:tr h="6108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51.6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D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61.5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113.1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904126"/>
                  </a:ext>
                </a:extLst>
              </a:tr>
              <a:tr h="61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71913"/>
                  </a:ext>
                </a:extLst>
              </a:tr>
            </a:tbl>
          </a:graphicData>
        </a:graphic>
      </p:graphicFrame>
      <p:pic>
        <p:nvPicPr>
          <p:cNvPr id="1032" name="_x316457024">
            <a:extLst>
              <a:ext uri="{FF2B5EF4-FFF2-40B4-BE49-F238E27FC236}">
                <a16:creationId xmlns:a16="http://schemas.microsoft.com/office/drawing/2014/main" id="{D3F2E2F9-015F-55E0-FB22-5C0AAD6FD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8000549"/>
            <a:ext cx="1470326" cy="3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316456304">
            <a:extLst>
              <a:ext uri="{FF2B5EF4-FFF2-40B4-BE49-F238E27FC236}">
                <a16:creationId xmlns:a16="http://schemas.microsoft.com/office/drawing/2014/main" id="{740DA424-6066-6F9B-4E6E-0FE6A909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169" y="7980519"/>
            <a:ext cx="1518305" cy="3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_x316456448">
            <a:extLst>
              <a:ext uri="{FF2B5EF4-FFF2-40B4-BE49-F238E27FC236}">
                <a16:creationId xmlns:a16="http://schemas.microsoft.com/office/drawing/2014/main" id="{76E862BB-1974-7B4E-341D-53F76597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818" y="7962902"/>
            <a:ext cx="1564381" cy="3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316511672">
            <a:extLst>
              <a:ext uri="{FF2B5EF4-FFF2-40B4-BE49-F238E27FC236}">
                <a16:creationId xmlns:a16="http://schemas.microsoft.com/office/drawing/2014/main" id="{9967333D-4B54-A065-6003-A6866D910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810" y="9273887"/>
            <a:ext cx="1518307" cy="37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_x316515560">
            <a:extLst>
              <a:ext uri="{FF2B5EF4-FFF2-40B4-BE49-F238E27FC236}">
                <a16:creationId xmlns:a16="http://schemas.microsoft.com/office/drawing/2014/main" id="{484E1A27-9C6F-537B-C57A-9FEC0E1F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9298007"/>
            <a:ext cx="1518313" cy="27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20748880">
            <a:extLst>
              <a:ext uri="{FF2B5EF4-FFF2-40B4-BE49-F238E27FC236}">
                <a16:creationId xmlns:a16="http://schemas.microsoft.com/office/drawing/2014/main" id="{F2B98BA7-17D9-35A9-5CC9-B95C2CB2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6" y="9298515"/>
            <a:ext cx="1518304" cy="3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320749312">
            <a:extLst>
              <a:ext uri="{FF2B5EF4-FFF2-40B4-BE49-F238E27FC236}">
                <a16:creationId xmlns:a16="http://schemas.microsoft.com/office/drawing/2014/main" id="{BFDBE928-762E-E77E-FB8C-635175CB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92" y="9267527"/>
            <a:ext cx="1518307" cy="29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320748160">
            <a:extLst>
              <a:ext uri="{FF2B5EF4-FFF2-40B4-BE49-F238E27FC236}">
                <a16:creationId xmlns:a16="http://schemas.microsoft.com/office/drawing/2014/main" id="{336CDAA7-F0ED-2275-A7DE-1E97AFA0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851" y="7950871"/>
            <a:ext cx="1518309" cy="41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FD9159-39D7-EA5E-C7F1-B45D6A1B9BE2}"/>
              </a:ext>
            </a:extLst>
          </p:cNvPr>
          <p:cNvSpPr/>
          <p:nvPr/>
        </p:nvSpPr>
        <p:spPr>
          <a:xfrm>
            <a:off x="12192000" y="5905500"/>
            <a:ext cx="5138128" cy="3739337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34D973-7382-E115-F13E-5DC9C7F4E0D2}"/>
              </a:ext>
            </a:extLst>
          </p:cNvPr>
          <p:cNvSpPr txBox="1"/>
          <p:nvPr/>
        </p:nvSpPr>
        <p:spPr>
          <a:xfrm>
            <a:off x="12741763" y="6540852"/>
            <a:ext cx="40386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Control Delay</a:t>
            </a:r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합이 가장 작고</a:t>
            </a:r>
            <a:r>
              <a:rPr lang="en-US" altLang="ko-KR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체계에서 비교적 많은 변동이 없어 운전자들의 혼동을 줄일 수 있는 </a:t>
            </a:r>
            <a:endParaRPr lang="en-US" altLang="ko-KR" sz="26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‘개선 </a:t>
            </a:r>
            <a:r>
              <a:rPr lang="en-US" altLang="ko-KR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2’</a:t>
            </a:r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최종 개선안으로 선정</a:t>
            </a:r>
          </a:p>
          <a:p>
            <a:pPr algn="ctr"/>
            <a:endParaRPr lang="ko-KR" altLang="en-US" sz="2600" dirty="0">
              <a:solidFill>
                <a:srgbClr val="415A4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7C83F8FD-6CFF-F125-1CA4-2A1BF2D49E7E}"/>
              </a:ext>
            </a:extLst>
          </p:cNvPr>
          <p:cNvSpPr/>
          <p:nvPr/>
        </p:nvSpPr>
        <p:spPr>
          <a:xfrm>
            <a:off x="11353800" y="6981156"/>
            <a:ext cx="762000" cy="1524000"/>
          </a:xfrm>
          <a:prstGeom prst="chevron">
            <a:avLst/>
          </a:prstGeom>
          <a:solidFill>
            <a:srgbClr val="5A7D59"/>
          </a:solidFill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9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개선안 제시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8D2C6D0-623C-9082-274E-52EE47E8A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230982"/>
              </p:ext>
            </p:extLst>
          </p:nvPr>
        </p:nvGraphicFramePr>
        <p:xfrm>
          <a:off x="1068020" y="2316092"/>
          <a:ext cx="7947014" cy="3352800"/>
        </p:xfrm>
        <a:graphic>
          <a:graphicData uri="http://schemas.openxmlformats.org/drawingml/2006/table">
            <a:tbl>
              <a:tblPr/>
              <a:tblGrid>
                <a:gridCol w="1250694">
                  <a:extLst>
                    <a:ext uri="{9D8B030D-6E8A-4147-A177-3AD203B41FA5}">
                      <a16:colId xmlns:a16="http://schemas.microsoft.com/office/drawing/2014/main" val="2937779080"/>
                    </a:ext>
                  </a:extLst>
                </a:gridCol>
                <a:gridCol w="921586">
                  <a:extLst>
                    <a:ext uri="{9D8B030D-6E8A-4147-A177-3AD203B41FA5}">
                      <a16:colId xmlns:a16="http://schemas.microsoft.com/office/drawing/2014/main" val="3615326675"/>
                    </a:ext>
                  </a:extLst>
                </a:gridCol>
                <a:gridCol w="329108">
                  <a:extLst>
                    <a:ext uri="{9D8B030D-6E8A-4147-A177-3AD203B41FA5}">
                      <a16:colId xmlns:a16="http://schemas.microsoft.com/office/drawing/2014/main" val="2084693528"/>
                    </a:ext>
                  </a:extLst>
                </a:gridCol>
                <a:gridCol w="276705">
                  <a:extLst>
                    <a:ext uri="{9D8B030D-6E8A-4147-A177-3AD203B41FA5}">
                      <a16:colId xmlns:a16="http://schemas.microsoft.com/office/drawing/2014/main" val="3052416347"/>
                    </a:ext>
                  </a:extLst>
                </a:gridCol>
                <a:gridCol w="708863">
                  <a:extLst>
                    <a:ext uri="{9D8B030D-6E8A-4147-A177-3AD203B41FA5}">
                      <a16:colId xmlns:a16="http://schemas.microsoft.com/office/drawing/2014/main" val="2573955627"/>
                    </a:ext>
                  </a:extLst>
                </a:gridCol>
                <a:gridCol w="173363">
                  <a:extLst>
                    <a:ext uri="{9D8B030D-6E8A-4147-A177-3AD203B41FA5}">
                      <a16:colId xmlns:a16="http://schemas.microsoft.com/office/drawing/2014/main" val="2125030684"/>
                    </a:ext>
                  </a:extLst>
                </a:gridCol>
                <a:gridCol w="368467">
                  <a:extLst>
                    <a:ext uri="{9D8B030D-6E8A-4147-A177-3AD203B41FA5}">
                      <a16:colId xmlns:a16="http://schemas.microsoft.com/office/drawing/2014/main" val="3842764486"/>
                    </a:ext>
                  </a:extLst>
                </a:gridCol>
                <a:gridCol w="368467">
                  <a:extLst>
                    <a:ext uri="{9D8B030D-6E8A-4147-A177-3AD203B41FA5}">
                      <a16:colId xmlns:a16="http://schemas.microsoft.com/office/drawing/2014/main" val="2982213687"/>
                    </a:ext>
                  </a:extLst>
                </a:gridCol>
                <a:gridCol w="921586">
                  <a:extLst>
                    <a:ext uri="{9D8B030D-6E8A-4147-A177-3AD203B41FA5}">
                      <a16:colId xmlns:a16="http://schemas.microsoft.com/office/drawing/2014/main" val="82234952"/>
                    </a:ext>
                  </a:extLst>
                </a:gridCol>
                <a:gridCol w="329108">
                  <a:extLst>
                    <a:ext uri="{9D8B030D-6E8A-4147-A177-3AD203B41FA5}">
                      <a16:colId xmlns:a16="http://schemas.microsoft.com/office/drawing/2014/main" val="1206573502"/>
                    </a:ext>
                  </a:extLst>
                </a:gridCol>
                <a:gridCol w="276705">
                  <a:extLst>
                    <a:ext uri="{9D8B030D-6E8A-4147-A177-3AD203B41FA5}">
                      <a16:colId xmlns:a16="http://schemas.microsoft.com/office/drawing/2014/main" val="460426659"/>
                    </a:ext>
                  </a:extLst>
                </a:gridCol>
                <a:gridCol w="882226">
                  <a:extLst>
                    <a:ext uri="{9D8B030D-6E8A-4147-A177-3AD203B41FA5}">
                      <a16:colId xmlns:a16="http://schemas.microsoft.com/office/drawing/2014/main" val="2891271842"/>
                    </a:ext>
                  </a:extLst>
                </a:gridCol>
                <a:gridCol w="368467">
                  <a:extLst>
                    <a:ext uri="{9D8B030D-6E8A-4147-A177-3AD203B41FA5}">
                      <a16:colId xmlns:a16="http://schemas.microsoft.com/office/drawing/2014/main" val="832540303"/>
                    </a:ext>
                  </a:extLst>
                </a:gridCol>
                <a:gridCol w="771669">
                  <a:extLst>
                    <a:ext uri="{9D8B030D-6E8A-4147-A177-3AD203B41FA5}">
                      <a16:colId xmlns:a16="http://schemas.microsoft.com/office/drawing/2014/main" val="4132748921"/>
                    </a:ext>
                  </a:extLst>
                </a:gridCol>
              </a:tblGrid>
              <a:tr h="381729">
                <a:tc gridSpan="14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4555"/>
                  </a:ext>
                </a:extLst>
              </a:tr>
              <a:tr h="3821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681816"/>
                  </a:ext>
                </a:extLst>
              </a:tr>
              <a:tr h="9937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3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02994"/>
                  </a:ext>
                </a:extLst>
              </a:tr>
              <a:tr h="4154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297590"/>
                  </a:ext>
                </a:extLst>
              </a:tr>
              <a:tr h="38213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신호운영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784162"/>
                  </a:ext>
                </a:extLst>
              </a:tr>
              <a:tr h="382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60</a:t>
                      </a:r>
                      <a:r>
                        <a:rPr lang="en-US" sz="1500" u="sng" kern="0" spc="-5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↓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33706"/>
                  </a:ext>
                </a:extLst>
              </a:tr>
              <a:tr h="4154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옵셋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all-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phae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All-red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279182"/>
                  </a:ext>
                </a:extLst>
              </a:tr>
            </a:tbl>
          </a:graphicData>
        </a:graphic>
      </p:graphicFrame>
      <p:pic>
        <p:nvPicPr>
          <p:cNvPr id="2060" name="_x316333664">
            <a:extLst>
              <a:ext uri="{FF2B5EF4-FFF2-40B4-BE49-F238E27FC236}">
                <a16:creationId xmlns:a16="http://schemas.microsoft.com/office/drawing/2014/main" id="{DF9C8EBB-351D-B043-8E70-FAB494B5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49489" y="3155868"/>
            <a:ext cx="522034" cy="8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_x545703800">
            <a:extLst>
              <a:ext uri="{FF2B5EF4-FFF2-40B4-BE49-F238E27FC236}">
                <a16:creationId xmlns:a16="http://schemas.microsoft.com/office/drawing/2014/main" id="{DA09A8B9-280E-2299-A816-85A7D0F1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100000" l="0" r="100000">
                        <a14:foregroundMark x1="7519" y1="76829" x2="7519" y2="76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31743" y="3290789"/>
            <a:ext cx="836623" cy="5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_x545702576">
            <a:extLst>
              <a:ext uri="{FF2B5EF4-FFF2-40B4-BE49-F238E27FC236}">
                <a16:creationId xmlns:a16="http://schemas.microsoft.com/office/drawing/2014/main" id="{3C326A2C-BA9C-4105-2734-DDCE41BE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83" y="3130452"/>
            <a:ext cx="522036" cy="83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_x545704088">
            <a:extLst>
              <a:ext uri="{FF2B5EF4-FFF2-40B4-BE49-F238E27FC236}">
                <a16:creationId xmlns:a16="http://schemas.microsoft.com/office/drawing/2014/main" id="{07FD3309-E418-F6AF-1DBC-B0C70A29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42653" y="3070380"/>
            <a:ext cx="563128" cy="9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_x545702864">
            <a:extLst>
              <a:ext uri="{FF2B5EF4-FFF2-40B4-BE49-F238E27FC236}">
                <a16:creationId xmlns:a16="http://schemas.microsoft.com/office/drawing/2014/main" id="{C688B219-A397-CED9-16CF-8F6D59BE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774" y1="80488" x2="9774" y2="8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86" y="3309828"/>
            <a:ext cx="850842" cy="5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545702432">
            <a:extLst>
              <a:ext uri="{FF2B5EF4-FFF2-40B4-BE49-F238E27FC236}">
                <a16:creationId xmlns:a16="http://schemas.microsoft.com/office/drawing/2014/main" id="{98531CD2-16C1-C2B8-D2D9-08DBAF2C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46395" y="3019044"/>
            <a:ext cx="563128" cy="9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B75CD5-0AA8-CFA8-2624-9427C877E2CF}"/>
              </a:ext>
            </a:extLst>
          </p:cNvPr>
          <p:cNvSpPr txBox="1"/>
          <p:nvPr/>
        </p:nvSpPr>
        <p:spPr>
          <a:xfrm>
            <a:off x="1063552" y="727710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&lt;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매탄권선역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사거리 신호 개선안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&gt;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49A5C55-515C-4102-EFDC-A1574BBB1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208899"/>
              </p:ext>
            </p:extLst>
          </p:nvPr>
        </p:nvGraphicFramePr>
        <p:xfrm>
          <a:off x="9466390" y="2316092"/>
          <a:ext cx="7969069" cy="3543529"/>
        </p:xfrm>
        <a:graphic>
          <a:graphicData uri="http://schemas.openxmlformats.org/drawingml/2006/table">
            <a:tbl>
              <a:tblPr/>
              <a:tblGrid>
                <a:gridCol w="1337962">
                  <a:extLst>
                    <a:ext uri="{9D8B030D-6E8A-4147-A177-3AD203B41FA5}">
                      <a16:colId xmlns:a16="http://schemas.microsoft.com/office/drawing/2014/main" val="1200466341"/>
                    </a:ext>
                  </a:extLst>
                </a:gridCol>
                <a:gridCol w="985891">
                  <a:extLst>
                    <a:ext uri="{9D8B030D-6E8A-4147-A177-3AD203B41FA5}">
                      <a16:colId xmlns:a16="http://schemas.microsoft.com/office/drawing/2014/main" val="1984690840"/>
                    </a:ext>
                  </a:extLst>
                </a:gridCol>
                <a:gridCol w="352072">
                  <a:extLst>
                    <a:ext uri="{9D8B030D-6E8A-4147-A177-3AD203B41FA5}">
                      <a16:colId xmlns:a16="http://schemas.microsoft.com/office/drawing/2014/main" val="3459529303"/>
                    </a:ext>
                  </a:extLst>
                </a:gridCol>
                <a:gridCol w="296012">
                  <a:extLst>
                    <a:ext uri="{9D8B030D-6E8A-4147-A177-3AD203B41FA5}">
                      <a16:colId xmlns:a16="http://schemas.microsoft.com/office/drawing/2014/main" val="2913939000"/>
                    </a:ext>
                  </a:extLst>
                </a:gridCol>
                <a:gridCol w="744273">
                  <a:extLst>
                    <a:ext uri="{9D8B030D-6E8A-4147-A177-3AD203B41FA5}">
                      <a16:colId xmlns:a16="http://schemas.microsoft.com/office/drawing/2014/main" val="381561291"/>
                    </a:ext>
                  </a:extLst>
                </a:gridCol>
                <a:gridCol w="199512">
                  <a:extLst>
                    <a:ext uri="{9D8B030D-6E8A-4147-A177-3AD203B41FA5}">
                      <a16:colId xmlns:a16="http://schemas.microsoft.com/office/drawing/2014/main" val="1564810525"/>
                    </a:ext>
                  </a:extLst>
                </a:gridCol>
                <a:gridCol w="394178">
                  <a:extLst>
                    <a:ext uri="{9D8B030D-6E8A-4147-A177-3AD203B41FA5}">
                      <a16:colId xmlns:a16="http://schemas.microsoft.com/office/drawing/2014/main" val="1674607004"/>
                    </a:ext>
                  </a:extLst>
                </a:gridCol>
                <a:gridCol w="549310">
                  <a:extLst>
                    <a:ext uri="{9D8B030D-6E8A-4147-A177-3AD203B41FA5}">
                      <a16:colId xmlns:a16="http://schemas.microsoft.com/office/drawing/2014/main" val="1323943736"/>
                    </a:ext>
                  </a:extLst>
                </a:gridCol>
                <a:gridCol w="729634">
                  <a:extLst>
                    <a:ext uri="{9D8B030D-6E8A-4147-A177-3AD203B41FA5}">
                      <a16:colId xmlns:a16="http://schemas.microsoft.com/office/drawing/2014/main" val="1861428332"/>
                    </a:ext>
                  </a:extLst>
                </a:gridCol>
                <a:gridCol w="352072">
                  <a:extLst>
                    <a:ext uri="{9D8B030D-6E8A-4147-A177-3AD203B41FA5}">
                      <a16:colId xmlns:a16="http://schemas.microsoft.com/office/drawing/2014/main" val="3112831026"/>
                    </a:ext>
                  </a:extLst>
                </a:gridCol>
                <a:gridCol w="296012">
                  <a:extLst>
                    <a:ext uri="{9D8B030D-6E8A-4147-A177-3AD203B41FA5}">
                      <a16:colId xmlns:a16="http://schemas.microsoft.com/office/drawing/2014/main" val="891166874"/>
                    </a:ext>
                  </a:extLst>
                </a:gridCol>
                <a:gridCol w="943785">
                  <a:extLst>
                    <a:ext uri="{9D8B030D-6E8A-4147-A177-3AD203B41FA5}">
                      <a16:colId xmlns:a16="http://schemas.microsoft.com/office/drawing/2014/main" val="3376415905"/>
                    </a:ext>
                  </a:extLst>
                </a:gridCol>
                <a:gridCol w="394178">
                  <a:extLst>
                    <a:ext uri="{9D8B030D-6E8A-4147-A177-3AD203B41FA5}">
                      <a16:colId xmlns:a16="http://schemas.microsoft.com/office/drawing/2014/main" val="1139135856"/>
                    </a:ext>
                  </a:extLst>
                </a:gridCol>
                <a:gridCol w="394178">
                  <a:extLst>
                    <a:ext uri="{9D8B030D-6E8A-4147-A177-3AD203B41FA5}">
                      <a16:colId xmlns:a16="http://schemas.microsoft.com/office/drawing/2014/main" val="231008027"/>
                    </a:ext>
                  </a:extLst>
                </a:gridCol>
              </a:tblGrid>
              <a:tr h="327445">
                <a:tc gridSpan="14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768507"/>
                  </a:ext>
                </a:extLst>
              </a:tr>
              <a:tr h="3274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28367"/>
                  </a:ext>
                </a:extLst>
              </a:tr>
              <a:tr h="11917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3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556373"/>
                  </a:ext>
                </a:extLst>
              </a:tr>
              <a:tr h="454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94907"/>
                  </a:ext>
                </a:extLst>
              </a:tr>
              <a:tr h="44912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신호운영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204705"/>
                  </a:ext>
                </a:extLst>
              </a:tr>
              <a:tr h="3274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49065"/>
                  </a:ext>
                </a:extLst>
              </a:tr>
              <a:tr h="3274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옵셋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all-phase All-red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698853"/>
                  </a:ext>
                </a:extLst>
              </a:tr>
            </a:tbl>
          </a:graphicData>
        </a:graphic>
      </p:graphicFrame>
      <p:pic>
        <p:nvPicPr>
          <p:cNvPr id="2066" name="_x553699744">
            <a:extLst>
              <a:ext uri="{FF2B5EF4-FFF2-40B4-BE49-F238E27FC236}">
                <a16:creationId xmlns:a16="http://schemas.microsoft.com/office/drawing/2014/main" id="{A9DC329B-BF36-E097-807D-1A20ECD0B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1" y="266701"/>
            <a:ext cx="631311" cy="101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_x574065992">
            <a:extLst>
              <a:ext uri="{FF2B5EF4-FFF2-40B4-BE49-F238E27FC236}">
                <a16:creationId xmlns:a16="http://schemas.microsoft.com/office/drawing/2014/main" id="{4EBFBDD8-DEE1-E4FC-181F-E654CFFA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55453" y="346048"/>
            <a:ext cx="956618" cy="58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_x574066136">
            <a:extLst>
              <a:ext uri="{FF2B5EF4-FFF2-40B4-BE49-F238E27FC236}">
                <a16:creationId xmlns:a16="http://schemas.microsoft.com/office/drawing/2014/main" id="{7133EF36-C932-5B47-469B-3DDABA59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734800" y="266700"/>
            <a:ext cx="631311" cy="101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_x574065776">
            <a:extLst>
              <a:ext uri="{FF2B5EF4-FFF2-40B4-BE49-F238E27FC236}">
                <a16:creationId xmlns:a16="http://schemas.microsoft.com/office/drawing/2014/main" id="{33527425-A64A-2FED-CFF0-A7FA7FB14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815485" y="186016"/>
            <a:ext cx="631312" cy="10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_x574066424">
            <a:extLst>
              <a:ext uri="{FF2B5EF4-FFF2-40B4-BE49-F238E27FC236}">
                <a16:creationId xmlns:a16="http://schemas.microsoft.com/office/drawing/2014/main" id="{58A4A32C-591A-2EC0-0390-342E17C6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1" y="266701"/>
            <a:ext cx="953860" cy="5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_x574064696">
            <a:extLst>
              <a:ext uri="{FF2B5EF4-FFF2-40B4-BE49-F238E27FC236}">
                <a16:creationId xmlns:a16="http://schemas.microsoft.com/office/drawing/2014/main" id="{BEDF4C20-CFF4-7510-EC20-FCA35195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576109" y="528239"/>
            <a:ext cx="631312" cy="101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_x545702576">
            <a:extLst>
              <a:ext uri="{FF2B5EF4-FFF2-40B4-BE49-F238E27FC236}">
                <a16:creationId xmlns:a16="http://schemas.microsoft.com/office/drawing/2014/main" id="{482645A6-511A-45F2-7BB6-E7A15A34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660" y="3215934"/>
            <a:ext cx="522036" cy="83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545703800">
            <a:extLst>
              <a:ext uri="{FF2B5EF4-FFF2-40B4-BE49-F238E27FC236}">
                <a16:creationId xmlns:a16="http://schemas.microsoft.com/office/drawing/2014/main" id="{41E1B0D3-4DF3-D2BD-4484-998462029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100000" l="0" r="100000">
                        <a14:foregroundMark x1="7519" y1="76829" x2="7519" y2="76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260267" y="3376267"/>
            <a:ext cx="836623" cy="5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316333664">
            <a:extLst>
              <a:ext uri="{FF2B5EF4-FFF2-40B4-BE49-F238E27FC236}">
                <a16:creationId xmlns:a16="http://schemas.microsoft.com/office/drawing/2014/main" id="{5E7586E8-FB15-6FC3-91FF-7E7D2BD1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603401" y="3240057"/>
            <a:ext cx="522034" cy="8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01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300000" cy="290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06098" y="1378351"/>
            <a:ext cx="2263261" cy="539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Highway Capacity Analysis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57114" y="1270895"/>
            <a:ext cx="8254501" cy="14434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개선 방안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334029" y="2609914"/>
            <a:ext cx="7130157" cy="810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1. 차로 확장 (추가 건설)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772034" y="3360213"/>
            <a:ext cx="8882198" cy="732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편도 2차로 -&gt; 편도 3차로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581370" y="1180746"/>
            <a:ext cx="9531988" cy="8933746"/>
            <a:chOff x="8581370" y="1180746"/>
            <a:chExt cx="9531988" cy="89337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1370" y="1180746"/>
              <a:ext cx="9531988" cy="8933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19203" y="2517908"/>
            <a:ext cx="344371" cy="344371"/>
            <a:chOff x="13019203" y="2517908"/>
            <a:chExt cx="344371" cy="344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19203" y="2517908"/>
              <a:ext cx="344371" cy="344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04506" y="9604291"/>
            <a:ext cx="344371" cy="344371"/>
            <a:chOff x="13404506" y="9604291"/>
            <a:chExt cx="344371" cy="3443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4506" y="9604291"/>
              <a:ext cx="344371" cy="3443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73871" y="1949741"/>
            <a:ext cx="2484404" cy="1480705"/>
            <a:chOff x="10673871" y="1949741"/>
            <a:chExt cx="2484404" cy="14807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340000">
              <a:off x="10673871" y="1949741"/>
              <a:ext cx="2484404" cy="1480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19205" y="3651413"/>
            <a:ext cx="2484404" cy="1480705"/>
            <a:chOff x="13119205" y="3651413"/>
            <a:chExt cx="2484404" cy="1480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">
              <a:off x="13119205" y="3651413"/>
              <a:ext cx="2484404" cy="148070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 rot="2160000">
            <a:off x="10780770" y="2697321"/>
            <a:ext cx="2961302" cy="5506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시화국가산업단지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404476" y="4287038"/>
            <a:ext cx="2961302" cy="5506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반월국가산업단지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3192185" y="7763521"/>
            <a:ext cx="277309" cy="766920"/>
            <a:chOff x="13192185" y="7763521"/>
            <a:chExt cx="277309" cy="7669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1580000">
              <a:off x="13192185" y="7763521"/>
              <a:ext cx="277309" cy="7669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55681" y="4223051"/>
            <a:ext cx="277309" cy="766920"/>
            <a:chOff x="12655681" y="4223051"/>
            <a:chExt cx="277309" cy="7669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320000">
              <a:off x="12655681" y="4223051"/>
              <a:ext cx="277309" cy="7669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17971" y="4385904"/>
            <a:ext cx="6526418" cy="80831"/>
            <a:chOff x="6617971" y="4385904"/>
            <a:chExt cx="6526418" cy="808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0">
              <a:off x="6617971" y="4385904"/>
              <a:ext cx="6526418" cy="808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63830" y="4334657"/>
            <a:ext cx="4262734" cy="2929055"/>
            <a:chOff x="2463830" y="4334657"/>
            <a:chExt cx="4262734" cy="29290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3830" y="4334657"/>
              <a:ext cx="4262734" cy="29290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12144" y="4391766"/>
            <a:ext cx="4174171" cy="2824328"/>
            <a:chOff x="2512144" y="4391766"/>
            <a:chExt cx="4174171" cy="28243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2144" y="4391766"/>
              <a:ext cx="4174171" cy="28243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39502" y="5332458"/>
            <a:ext cx="3179090" cy="1894738"/>
            <a:chOff x="11439502" y="5332458"/>
            <a:chExt cx="3179090" cy="18947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">
              <a:off x="11439502" y="5332458"/>
              <a:ext cx="3179090" cy="18947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11738" y="5799185"/>
            <a:ext cx="2614007" cy="917875"/>
            <a:chOff x="11711738" y="5799185"/>
            <a:chExt cx="2614007" cy="91787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1738" y="5799185"/>
              <a:ext cx="2614007" cy="91787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772034" y="7471845"/>
            <a:ext cx="9178513" cy="810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도로 주변 토지 이용 난해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10881278" y="5978362"/>
            <a:ext cx="4294897" cy="9379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천연기념물 제 414호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화성고정리 공룡알 화석산지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882748" cy="290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05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06098" y="1378351"/>
            <a:ext cx="2263261" cy="539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Highway Capacity Analysis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57114" y="1270895"/>
            <a:ext cx="8254501" cy="14434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개선 방안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3071764" y="4934379"/>
            <a:ext cx="6171429" cy="3463624"/>
            <a:chOff x="13071764" y="4934379"/>
            <a:chExt cx="6171429" cy="3463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3071764" y="4934379"/>
              <a:ext cx="6171429" cy="3463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89258" y="6468102"/>
            <a:ext cx="6301388" cy="493714"/>
            <a:chOff x="10989258" y="6468102"/>
            <a:chExt cx="6301388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0989258" y="6468102"/>
              <a:ext cx="6301388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26134" y="6454744"/>
            <a:ext cx="6366231" cy="493714"/>
            <a:chOff x="14826134" y="6454744"/>
            <a:chExt cx="6366231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826134" y="6454744"/>
              <a:ext cx="636623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23810" y="4877914"/>
            <a:ext cx="6171429" cy="3463624"/>
            <a:chOff x="7723810" y="4877914"/>
            <a:chExt cx="6171429" cy="34636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723810" y="4877914"/>
              <a:ext cx="6171429" cy="34636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0692" y="6214404"/>
            <a:ext cx="6581287" cy="493714"/>
            <a:chOff x="9250692" y="6214404"/>
            <a:chExt cx="6581287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250692" y="6214404"/>
              <a:ext cx="6581287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01210" y="6431765"/>
            <a:ext cx="6309220" cy="493714"/>
            <a:chOff x="9001210" y="6431765"/>
            <a:chExt cx="6309220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9001210" y="6431765"/>
              <a:ext cx="6309220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92990" y="6433386"/>
            <a:ext cx="6305978" cy="493714"/>
            <a:chOff x="5692990" y="6433386"/>
            <a:chExt cx="6305978" cy="493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692990" y="6433386"/>
              <a:ext cx="6305978" cy="493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83431" y="6273325"/>
            <a:ext cx="1030324" cy="883269"/>
            <a:chOff x="12683431" y="6273325"/>
            <a:chExt cx="1030324" cy="8832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83431" y="6273325"/>
              <a:ext cx="1030324" cy="8832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41974" y="6649647"/>
            <a:ext cx="6301388" cy="48761"/>
            <a:chOff x="5941974" y="6649647"/>
            <a:chExt cx="6301388" cy="487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941974" y="6649647"/>
              <a:ext cx="6301388" cy="48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31219" y="6646826"/>
            <a:ext cx="6301388" cy="48761"/>
            <a:chOff x="8231219" y="6646826"/>
            <a:chExt cx="6301388" cy="487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231219" y="6646826"/>
              <a:ext cx="6301388" cy="487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89829" y="6683257"/>
            <a:ext cx="6301388" cy="48761"/>
            <a:chOff x="11289829" y="6683257"/>
            <a:chExt cx="6301388" cy="487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1289829" y="6683257"/>
              <a:ext cx="6301388" cy="487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19919" y="6673733"/>
            <a:ext cx="6301388" cy="48761"/>
            <a:chOff x="14719919" y="6673733"/>
            <a:chExt cx="6301388" cy="487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4719919" y="6673733"/>
              <a:ext cx="6301388" cy="487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26791" y="3146289"/>
            <a:ext cx="436866" cy="275172"/>
            <a:chOff x="8726791" y="3146289"/>
            <a:chExt cx="436866" cy="2751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6791" y="3146289"/>
              <a:ext cx="436866" cy="27517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8680424" y="2775946"/>
            <a:ext cx="963255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1.5m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9222522" y="3160065"/>
            <a:ext cx="947691" cy="275172"/>
            <a:chOff x="9222522" y="3160065"/>
            <a:chExt cx="947691" cy="27517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2522" y="3160065"/>
              <a:ext cx="947691" cy="2751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352699" y="3168121"/>
            <a:ext cx="947691" cy="275172"/>
            <a:chOff x="10352699" y="3168121"/>
            <a:chExt cx="947691" cy="27517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2699" y="3168121"/>
              <a:ext cx="947691" cy="275172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9450590" y="2775943"/>
            <a:ext cx="771429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3.6m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1394326" y="3171971"/>
            <a:ext cx="761494" cy="275172"/>
            <a:chOff x="11394326" y="3171971"/>
            <a:chExt cx="761494" cy="27517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4326" y="3171971"/>
              <a:ext cx="761494" cy="275172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6876" y="2784990"/>
            <a:ext cx="963255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3.6m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11521467" y="2785467"/>
            <a:ext cx="771429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3.0m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4058691" y="3178507"/>
            <a:ext cx="436866" cy="275172"/>
            <a:chOff x="14058691" y="3178507"/>
            <a:chExt cx="436866" cy="27517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8691" y="3178507"/>
              <a:ext cx="436866" cy="27517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4012286" y="2808162"/>
            <a:ext cx="963255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1.0m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4554421" y="3192284"/>
            <a:ext cx="947691" cy="275172"/>
            <a:chOff x="14554421" y="3192284"/>
            <a:chExt cx="947691" cy="27517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54421" y="3192284"/>
              <a:ext cx="947691" cy="27517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684598" y="3200339"/>
            <a:ext cx="947691" cy="275172"/>
            <a:chOff x="15684598" y="3200339"/>
            <a:chExt cx="947691" cy="2751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84598" y="3200339"/>
              <a:ext cx="947691" cy="275172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4782476" y="2808162"/>
            <a:ext cx="771429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3.5m</a:t>
            </a:r>
            <a:endParaRPr lang="en-US" dirty="0"/>
          </a:p>
        </p:txBody>
      </p:sp>
      <p:grpSp>
        <p:nvGrpSpPr>
          <p:cNvPr id="1020" name="그룹 1020"/>
          <p:cNvGrpSpPr/>
          <p:nvPr/>
        </p:nvGrpSpPr>
        <p:grpSpPr>
          <a:xfrm>
            <a:off x="17773845" y="3204189"/>
            <a:ext cx="412758" cy="275172"/>
            <a:chOff x="17773845" y="3204189"/>
            <a:chExt cx="412758" cy="27517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73845" y="3204189"/>
              <a:ext cx="412758" cy="275172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15908762" y="2817210"/>
            <a:ext cx="771429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3.5m</a:t>
            </a:r>
            <a:endParaRPr lang="en-US" dirty="0"/>
          </a:p>
        </p:txBody>
      </p:sp>
      <p:sp>
        <p:nvSpPr>
          <p:cNvPr id="72" name="Object 72"/>
          <p:cNvSpPr txBox="1"/>
          <p:nvPr/>
        </p:nvSpPr>
        <p:spPr>
          <a:xfrm>
            <a:off x="17758095" y="2817686"/>
            <a:ext cx="771429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0.2m</a:t>
            </a:r>
            <a:endParaRPr lang="en-US" dirty="0"/>
          </a:p>
        </p:txBody>
      </p:sp>
      <p:grpSp>
        <p:nvGrpSpPr>
          <p:cNvPr id="1021" name="그룹 1021"/>
          <p:cNvGrpSpPr/>
          <p:nvPr/>
        </p:nvGrpSpPr>
        <p:grpSpPr>
          <a:xfrm>
            <a:off x="16803303" y="3204520"/>
            <a:ext cx="947691" cy="275172"/>
            <a:chOff x="16803303" y="3204520"/>
            <a:chExt cx="947691" cy="27517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03303" y="3204520"/>
              <a:ext cx="947691" cy="275172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7027524" y="2821390"/>
            <a:ext cx="771429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3.5m</a:t>
            </a:r>
            <a:endParaRPr lang="en-US" dirty="0"/>
          </a:p>
        </p:txBody>
      </p:sp>
      <p:sp>
        <p:nvSpPr>
          <p:cNvPr id="77" name="Object 77"/>
          <p:cNvSpPr txBox="1"/>
          <p:nvPr/>
        </p:nvSpPr>
        <p:spPr>
          <a:xfrm>
            <a:off x="2334029" y="2609914"/>
            <a:ext cx="6928571" cy="810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2. 차로 확장 (갓길 차로제 시행)</a:t>
            </a:r>
            <a:endParaRPr lang="en-US" dirty="0"/>
          </a:p>
        </p:txBody>
      </p:sp>
      <p:sp>
        <p:nvSpPr>
          <p:cNvPr id="78" name="Object 78"/>
          <p:cNvSpPr txBox="1"/>
          <p:nvPr/>
        </p:nvSpPr>
        <p:spPr>
          <a:xfrm>
            <a:off x="1757114" y="5247400"/>
            <a:ext cx="12040609" cy="18207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▷ C = 2200 X 3 X 0.98 X 0.83 = 5368vph</a:t>
            </a:r>
          </a:p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▷ Vp / C = 2991 / 5368 = 0.56</a:t>
            </a:r>
          </a:p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▷ Vp / C 에 상응하는 밀도값 : 12.7pcpkmpl</a:t>
            </a:r>
            <a:endParaRPr lang="en-US" dirty="0"/>
          </a:p>
        </p:txBody>
      </p:sp>
      <p:sp>
        <p:nvSpPr>
          <p:cNvPr id="79" name="Object 79"/>
          <p:cNvSpPr txBox="1"/>
          <p:nvPr/>
        </p:nvSpPr>
        <p:spPr>
          <a:xfrm>
            <a:off x="1757114" y="4387774"/>
            <a:ext cx="12040609" cy="13101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▷ 차로수 (N) : 2 -&gt; 3</a:t>
            </a:r>
          </a:p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▷ 차로폭 및 측방여유폭 보정계수 (fw) : 1 -&gt; 0.98</a:t>
            </a:r>
            <a:endParaRPr lang="en-US" dirty="0"/>
          </a:p>
        </p:txBody>
      </p:sp>
      <p:sp>
        <p:nvSpPr>
          <p:cNvPr id="80" name="Object 80"/>
          <p:cNvSpPr txBox="1"/>
          <p:nvPr/>
        </p:nvSpPr>
        <p:spPr>
          <a:xfrm>
            <a:off x="1110585" y="6883754"/>
            <a:ext cx="6131794" cy="12829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LOS : C</a:t>
            </a:r>
            <a:endParaRPr lang="en-US" dirty="0"/>
          </a:p>
        </p:txBody>
      </p:sp>
      <p:sp>
        <p:nvSpPr>
          <p:cNvPr id="81" name="Object 81"/>
          <p:cNvSpPr txBox="1"/>
          <p:nvPr/>
        </p:nvSpPr>
        <p:spPr>
          <a:xfrm>
            <a:off x="2772034" y="3360213"/>
            <a:ext cx="8882198" cy="732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편도 2차로 -&gt; 편도 3차로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469374" cy="290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06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06098" y="1378351"/>
            <a:ext cx="2263261" cy="539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Highway Capacity Analysis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57114" y="1270895"/>
            <a:ext cx="8254501" cy="14434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개선 방안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334029" y="2609914"/>
            <a:ext cx="6928571" cy="810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2. 차로 확장 (갓길 차로제 시행)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715989" y="3255769"/>
            <a:ext cx="9497044" cy="5088503"/>
            <a:chOff x="2715989" y="3255769"/>
            <a:chExt cx="9497044" cy="50885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989" y="3255769"/>
              <a:ext cx="9497044" cy="508850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715990" y="8477610"/>
            <a:ext cx="15988423" cy="1542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갓길이 사라지므로 차량대피공간 신설에 대한 부지 확보는 마찬가지</a:t>
            </a:r>
          </a:p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좁아진 차로와 측방 여유폭으로 인해 중차량 운전자들의 주행 부담 증가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300000" cy="290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07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06098" y="1378351"/>
            <a:ext cx="2263261" cy="539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Highway Capacity Analysis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57114" y="1270895"/>
            <a:ext cx="8254501" cy="14434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개선 방안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965143" y="4883966"/>
            <a:ext cx="6171429" cy="3463624"/>
            <a:chOff x="11965143" y="4883966"/>
            <a:chExt cx="6171429" cy="34636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1965143" y="4883966"/>
              <a:ext cx="6171429" cy="34636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92026" y="6220456"/>
            <a:ext cx="6581287" cy="493714"/>
            <a:chOff x="13492026" y="6220456"/>
            <a:chExt cx="658128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492026" y="6220456"/>
              <a:ext cx="658128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42544" y="6437816"/>
            <a:ext cx="6309220" cy="493714"/>
            <a:chOff x="13242544" y="6437816"/>
            <a:chExt cx="6309220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242544" y="6437816"/>
              <a:ext cx="6309220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34324" y="6439438"/>
            <a:ext cx="6305978" cy="493714"/>
            <a:chOff x="9934324" y="6439438"/>
            <a:chExt cx="6305978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934324" y="6439438"/>
              <a:ext cx="6305978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3308" y="6655698"/>
            <a:ext cx="6301388" cy="48761"/>
            <a:chOff x="10183308" y="6655698"/>
            <a:chExt cx="6301388" cy="487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183308" y="6655698"/>
              <a:ext cx="6301388" cy="487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72553" y="6652877"/>
            <a:ext cx="6301388" cy="48761"/>
            <a:chOff x="12472553" y="6652877"/>
            <a:chExt cx="6301388" cy="487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472553" y="6652877"/>
              <a:ext cx="6301388" cy="487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68125" y="3152340"/>
            <a:ext cx="436866" cy="275172"/>
            <a:chOff x="12968125" y="3152340"/>
            <a:chExt cx="436866" cy="275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8125" y="3152340"/>
              <a:ext cx="436866" cy="27517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921757" y="2781998"/>
            <a:ext cx="963255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1.5m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3463856" y="3166117"/>
            <a:ext cx="947691" cy="275172"/>
            <a:chOff x="13463856" y="3166117"/>
            <a:chExt cx="947691" cy="2751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3856" y="3166117"/>
              <a:ext cx="947691" cy="275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94032" y="3174172"/>
            <a:ext cx="947691" cy="275172"/>
            <a:chOff x="14594032" y="3174172"/>
            <a:chExt cx="947691" cy="2751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94032" y="3174172"/>
              <a:ext cx="947691" cy="27517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3691924" y="2781994"/>
            <a:ext cx="771429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3.6m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5635660" y="3178022"/>
            <a:ext cx="761494" cy="275172"/>
            <a:chOff x="15635660" y="3178022"/>
            <a:chExt cx="761494" cy="27517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5660" y="3178022"/>
              <a:ext cx="761494" cy="27517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4818210" y="2791042"/>
            <a:ext cx="963255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3.6m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5762800" y="2791518"/>
            <a:ext cx="771429" cy="484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3.0m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2334029" y="2609914"/>
            <a:ext cx="8327529" cy="799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 자율주행 도입 (차간거리 감소)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2772038" y="3360210"/>
            <a:ext cx="8882198" cy="708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편도 2차로 유지 (기하구조 변경 X)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2772038" y="3946875"/>
            <a:ext cx="14842857" cy="47371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1. 최소정지거리를 안전 차간거리로 보며, 안전 차간거리를 이용하여 </a:t>
            </a:r>
          </a:p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    도로용량 변화 계산</a:t>
            </a:r>
          </a:p>
          <a:p>
            <a:endParaRPr lang="en-US" sz="2700" kern="0" spc="-100" dirty="0">
              <a:solidFill>
                <a:srgbClr val="726B6B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2. 노면상태와 타이어 마모 상태에 따라 제동거리 차이가 있어 </a:t>
            </a:r>
          </a:p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    안전한 차간거리를 제시하기 위해 노면과 타이어의 가장 나쁜 조건을 </a:t>
            </a:r>
          </a:p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    가정하여 분석</a:t>
            </a:r>
          </a:p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노면상태 (습윤), 타이어 마모(양호, 불량)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2945219" y="7289048"/>
            <a:ext cx="14842857" cy="3394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전제조건</a:t>
            </a:r>
          </a:p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설계속도 100km/h</a:t>
            </a:r>
          </a:p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차량은 승용차, 중차량으로 구성</a:t>
            </a:r>
          </a:p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미끄럼 마찰계수 : 0.47 (양호), 0.33 (불량)</a:t>
            </a:r>
          </a:p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일반차량 안전거리는 100m로 가정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300000" cy="290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08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06098" y="1378351"/>
            <a:ext cx="2263261" cy="539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Highway Capacity Analysis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57114" y="1270895"/>
            <a:ext cx="8254501" cy="14434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개선 방안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334029" y="2609914"/>
            <a:ext cx="8327529" cy="799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 자율주행 도입 (차간거리 감소)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772038" y="3360210"/>
            <a:ext cx="8882198" cy="708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편도 2차로 유지 (기하구조 변경 X)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2772038" y="4070686"/>
            <a:ext cx="14842857" cy="708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A. 최소 안전거리 계산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83924" y="4581161"/>
            <a:ext cx="6747612" cy="1009738"/>
            <a:chOff x="3183924" y="4581161"/>
            <a:chExt cx="6747612" cy="1009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3924" y="4581161"/>
              <a:ext cx="6747612" cy="1009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5346" y="2876580"/>
            <a:ext cx="7572869" cy="6583054"/>
            <a:chOff x="10255346" y="2876580"/>
            <a:chExt cx="7572869" cy="65830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5346" y="2876580"/>
              <a:ext cx="7572869" cy="658305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331524" y="2291981"/>
            <a:ext cx="11702714" cy="794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자 : 자율주행 자동차, 일 : 일반 자동차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307734" y="5540448"/>
            <a:ext cx="6171429" cy="4240028"/>
            <a:chOff x="3307734" y="5540448"/>
            <a:chExt cx="6171429" cy="42400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7734" y="5540448"/>
              <a:ext cx="6171429" cy="4240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300000" cy="290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09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06098" y="1378351"/>
            <a:ext cx="2263261" cy="539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Highway Capacity Analysis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57114" y="1270895"/>
            <a:ext cx="8254501" cy="14434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개선 방안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334029" y="2609914"/>
            <a:ext cx="8327529" cy="799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 자율주행 도입 (차간거리 감소)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772038" y="3360210"/>
            <a:ext cx="8882198" cy="708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편도 2차로 유지 (기하구조 변경 X)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2772038" y="4070686"/>
            <a:ext cx="4141943" cy="708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B. 용량 계산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861266" y="4622673"/>
            <a:ext cx="4829297" cy="903546"/>
            <a:chOff x="2861266" y="4622673"/>
            <a:chExt cx="4829297" cy="9035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1266" y="4622673"/>
              <a:ext cx="4829297" cy="9035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18409" y="5771429"/>
            <a:ext cx="6400096" cy="2197048"/>
            <a:chOff x="2918409" y="5771429"/>
            <a:chExt cx="6400096" cy="21970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8409" y="5771429"/>
              <a:ext cx="6400096" cy="21970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318505" y="4070686"/>
            <a:ext cx="4528571" cy="708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C. 서비스 수준 판정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613619" y="4756695"/>
            <a:ext cx="14842857" cy="20514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교통량을 첨두시간 교통량으로 환산</a:t>
            </a:r>
          </a:p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교통량 대 용량비 산출 (Vp/C)</a:t>
            </a:r>
          </a:p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Vp/C에 상응하는 밀도값을 보간법으로 찾고 서비스 수준 판정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337552" y="6343048"/>
            <a:ext cx="8744391" cy="2464757"/>
            <a:chOff x="9337552" y="6343048"/>
            <a:chExt cx="8744391" cy="24647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7552" y="6343048"/>
              <a:ext cx="8744391" cy="2464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300000" cy="32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10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06098" y="1378351"/>
            <a:ext cx="2263261" cy="539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Highway Capacity Analysis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57114" y="1270895"/>
            <a:ext cx="8254501" cy="12647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결론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334029" y="2609914"/>
            <a:ext cx="8327529" cy="799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1. 차로 확장 (추가 건설)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772038" y="3236400"/>
            <a:ext cx="8882198" cy="708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편도 2차로 -&gt; 편도 3차로 확장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142048" y="3765924"/>
            <a:ext cx="21416659" cy="12372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용량 개선을 통해 뚜렷한 서비스 수준 개선을 보여주었다.</a:t>
            </a:r>
          </a:p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그러나 현실적으로 토지 이용 관련한 문제로 인해 적용에 한계가 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2334029" y="4757495"/>
            <a:ext cx="8327529" cy="810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2. 차로 확장 (갓길 차로제 이용)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772038" y="5383979"/>
            <a:ext cx="8882198" cy="708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편도 2차로 -&gt; 편도 3차로 확장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3142048" y="5913505"/>
            <a:ext cx="21416659" cy="12372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- 1개 차로 추가건설보단 부족하지만 뚜렷한 개선을 보여주었다.</a:t>
            </a:r>
          </a:p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토지 이용 관련한 문제가 있는 본 구간에 적합하지만 위험성 증가 및 운전자의 부담이 늘어난다.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334029" y="6993019"/>
            <a:ext cx="9850629" cy="810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3. 자율주행 도입 (차간거리 감소)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2772038" y="7619505"/>
            <a:ext cx="8882198" cy="732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편도 2차로 유지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3142048" y="8149029"/>
            <a:ext cx="21416659" cy="18207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자율주행 도입으로 인한 용량 개선을 통해 가장 좋은 개선을 보여주었다. (자율주행 100%의 경우)</a:t>
            </a:r>
          </a:p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그러나 자율주행 자동차의 비중이 75% 이상이 되어야만 앞서 제시하였던 차로 확장 방안 보다 더 나은 개선을 보여준다.</a:t>
            </a:r>
          </a:p>
          <a:p>
            <a:r>
              <a:rPr lang="en-US" sz="24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- 당장 도입에는 한계가 있기 때문에 앞서 제시하였던 방안 보다 훨씬 오랜 시간이 걸린다.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6400" y="958797"/>
            <a:ext cx="5011114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Contents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8676" y="2476500"/>
            <a:ext cx="1162540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01 </a:t>
            </a:r>
            <a:r>
              <a:rPr lang="ko-KR" alt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프로젝트 배경 및 목적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3458676" y="3467100"/>
            <a:ext cx="713015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02 </a:t>
            </a:r>
            <a:r>
              <a:rPr lang="ko-KR" alt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프로젝트 수행 절차 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58676" y="4457700"/>
            <a:ext cx="1236912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03 </a:t>
            </a:r>
            <a:r>
              <a:rPr lang="ko-KR" alt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대상구간 현황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8676" y="5547836"/>
            <a:ext cx="713015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04 </a:t>
            </a:r>
            <a:r>
              <a:rPr lang="ko-KR" alt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대상구간 현황 분석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E0738C3-4CCC-08BB-788C-C5317714080D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7D34B8D8-99EC-553A-7484-02F86766ABB8}"/>
              </a:ext>
            </a:extLst>
          </p:cNvPr>
          <p:cNvSpPr txBox="1"/>
          <p:nvPr/>
        </p:nvSpPr>
        <p:spPr>
          <a:xfrm>
            <a:off x="3458676" y="6591300"/>
            <a:ext cx="713015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05 </a:t>
            </a:r>
            <a:r>
              <a:rPr lang="ko-KR" alt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개선안 제시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F677372-717E-CEFE-674A-6FE916C89803}"/>
              </a:ext>
            </a:extLst>
          </p:cNvPr>
          <p:cNvSpPr txBox="1"/>
          <p:nvPr/>
        </p:nvSpPr>
        <p:spPr>
          <a:xfrm>
            <a:off x="3458675" y="7734300"/>
            <a:ext cx="713015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06 </a:t>
            </a:r>
            <a:r>
              <a:rPr lang="ko-KR" alt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개선 효과 분석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F863D7D5-B4DC-CADA-AB9D-830D9C80F41A}"/>
              </a:ext>
            </a:extLst>
          </p:cNvPr>
          <p:cNvSpPr txBox="1"/>
          <p:nvPr/>
        </p:nvSpPr>
        <p:spPr>
          <a:xfrm>
            <a:off x="3458675" y="8801100"/>
            <a:ext cx="713015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07 </a:t>
            </a:r>
            <a:r>
              <a:rPr lang="ko-KR" altLang="en-US" sz="42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결론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257143" cy="290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11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06098" y="1378351"/>
            <a:ext cx="2263261" cy="539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Highway Capacity Analysis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57114" y="1270895"/>
            <a:ext cx="8254501" cy="12647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결론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292065" y="2779738"/>
            <a:ext cx="13405135" cy="1538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2A5234"/>
                </a:solidFill>
                <a:latin typeface="Gmarket Sans Bold" pitchFamily="34" charset="0"/>
                <a:cs typeface="Gmarket Sans Bold" pitchFamily="34" charset="0"/>
              </a:rPr>
              <a:t>- 당장의 개선이 필요하다면 차로 확장 (갓길 차로제 이용)을       도입하는 것이 좋다. 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292065" y="5142857"/>
            <a:ext cx="12947935" cy="1538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2A5234"/>
                </a:solidFill>
                <a:latin typeface="Gmarket Sans Bold" pitchFamily="34" charset="0"/>
                <a:cs typeface="Gmarket Sans Bold" pitchFamily="34" charset="0"/>
              </a:rPr>
              <a:t>- 자율주행 100%를 운영 할 수 있다면 기하구조 개선 없이도     최상의 개선을 이끌어 낼 수 있다.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809799" cy="290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12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 rot="-5400000">
            <a:off x="-306098" y="1378351"/>
            <a:ext cx="2263261" cy="539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Highway Capacity Analysis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495473" y="1028700"/>
            <a:ext cx="8254501" cy="14434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kern="0" spc="-100" dirty="0">
                <a:solidFill>
                  <a:srgbClr val="5A7D59"/>
                </a:solidFill>
                <a:latin typeface="Gmarket Sans Bold" pitchFamily="34" charset="0"/>
                <a:cs typeface="Gmarket Sans Bold" pitchFamily="34" charset="0"/>
              </a:rPr>
              <a:t>참고문헌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366450" y="3389261"/>
            <a:ext cx="18373425" cy="52607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- 도철웅, "교통공학원론", 2007</a:t>
            </a:r>
          </a:p>
          <a:p>
            <a:endParaRPr lang="en-US" sz="3000" kern="0" spc="-100" dirty="0">
              <a:solidFill>
                <a:srgbClr val="000000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- 국토교통부, "도로용량편람", 2013</a:t>
            </a:r>
          </a:p>
          <a:p>
            <a:endParaRPr lang="en-US" sz="3000" kern="0" spc="-100" dirty="0">
              <a:solidFill>
                <a:srgbClr val="000000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- 조성범, "고속도로 갓길차로제 적용에 따른 지정체 완화 효과분석", 2013</a:t>
            </a:r>
          </a:p>
          <a:p>
            <a:endParaRPr lang="en-US" sz="3000" kern="0" spc="-100" dirty="0">
              <a:solidFill>
                <a:srgbClr val="000000"/>
              </a:solidFill>
              <a:latin typeface="KoPubWorldDotum_Pro Bold" pitchFamily="34" charset="0"/>
              <a:cs typeface="KoPubWorldDotum_Pro Bold" pitchFamily="34" charset="0"/>
            </a:endParaRPr>
          </a:p>
          <a:p>
            <a:r>
              <a:rPr lang="en-US" sz="3000" kern="0" spc="-100" dirty="0">
                <a:solidFill>
                  <a:srgbClr val="000000"/>
                </a:solidFill>
                <a:latin typeface="KoPubWorldDotum_Pro Bold" pitchFamily="34" charset="0"/>
                <a:cs typeface="KoPubWorldDotum_Pro Bold" pitchFamily="34" charset="0"/>
              </a:rPr>
              <a:t>- 이동윤, 우승국, "자율주행자동차 안전차간거리에 따른 도로용량 변화 분석", 2017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5607" y="4291472"/>
            <a:ext cx="825450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kern="0" spc="-100" dirty="0">
                <a:solidFill>
                  <a:srgbClr val="2A5234"/>
                </a:solidFill>
                <a:latin typeface="Gmarket Sans Bold" pitchFamily="34" charset="0"/>
              </a:rPr>
              <a:t>감사합니다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807" y="9742381"/>
            <a:ext cx="300000" cy="2907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629203" y="998892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프로젝트 배경 및 목적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3803" y="3935801"/>
            <a:ext cx="902857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1. </a:t>
            </a:r>
            <a:r>
              <a:rPr lang="ko-KR" altLang="en-US" sz="2700" kern="0" spc="-100" dirty="0" err="1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삼성로</a:t>
            </a:r>
            <a:r>
              <a:rPr lang="en-US" altLang="ko-KR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(</a:t>
            </a:r>
            <a:r>
              <a:rPr lang="ko-KR" altLang="en-US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삼성전자</a:t>
            </a:r>
            <a:r>
              <a:rPr lang="en-US" altLang="ko-KR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)</a:t>
            </a:r>
            <a:r>
              <a:rPr lang="ko-KR" altLang="en-US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로 진입하기 위한 구간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3803" y="3178377"/>
            <a:ext cx="713015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Dotum_Pro Bold" pitchFamily="34" charset="0"/>
              </a:rPr>
              <a:t>도로 포화가 매우 심각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3803" y="4594246"/>
            <a:ext cx="81600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=&gt; </a:t>
            </a:r>
            <a:r>
              <a:rPr lang="ko-KR" alt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출근 시간대에 신호체계로 인한 상습 정체 발생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03803" y="5474738"/>
            <a:ext cx="9368997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2. </a:t>
            </a:r>
            <a:r>
              <a:rPr lang="ko-KR" altLang="en-US" sz="2700" kern="0" spc="-100" dirty="0">
                <a:solidFill>
                  <a:srgbClr val="726B6B"/>
                </a:solidFill>
                <a:latin typeface="KoPubWorldDotum_Pro Bold" pitchFamily="34" charset="0"/>
                <a:cs typeface="KoPubWorldDotum_Pro Bold" pitchFamily="34" charset="0"/>
              </a:rPr>
              <a:t>많은 통행량으로 인한 대기행렬 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588563" y="6217503"/>
            <a:ext cx="656996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=&gt;  </a:t>
            </a:r>
            <a:r>
              <a:rPr lang="ko-KR" alt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차량의 포화로 인한 도로 막힘</a:t>
            </a:r>
            <a:r>
              <a:rPr lang="en-US" altLang="ko-KR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, </a:t>
            </a:r>
            <a:r>
              <a:rPr lang="ko-KR" altLang="en-US" sz="2400" kern="0" spc="-100" dirty="0" err="1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꼬리물기</a:t>
            </a:r>
            <a:r>
              <a:rPr lang="ko-KR" alt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 등 교통 문제 발생 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8581370" y="1267754"/>
            <a:ext cx="9531988" cy="546746"/>
            <a:chOff x="8581370" y="516476"/>
            <a:chExt cx="9531988" cy="546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1370" y="516476"/>
              <a:ext cx="9531988" cy="54674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418105" y="1320144"/>
            <a:ext cx="6726895" cy="470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세삼사거리</a:t>
            </a:r>
            <a:r>
              <a:rPr lang="en-US" altLang="ko-KR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-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매탄권선역</a:t>
            </a:r>
            <a:r>
              <a:rPr lang="ko-KR" altLang="en-US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 사거리</a:t>
            </a:r>
            <a:r>
              <a:rPr lang="en-US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(770m 구간)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322C955-1F0B-D0AE-9FD5-126FEAA6DA47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5" name="_x545976024">
            <a:extLst>
              <a:ext uri="{FF2B5EF4-FFF2-40B4-BE49-F238E27FC236}">
                <a16:creationId xmlns:a16="http://schemas.microsoft.com/office/drawing/2014/main" id="{D93EC3FB-DC89-7907-7CF2-7D601D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897" y="2049434"/>
            <a:ext cx="9475703" cy="67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889EB-9656-1641-D59D-F8342AA54777}"/>
              </a:ext>
            </a:extLst>
          </p:cNvPr>
          <p:cNvSpPr txBox="1"/>
          <p:nvPr/>
        </p:nvSpPr>
        <p:spPr>
          <a:xfrm>
            <a:off x="8976360" y="8858190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프로젝트의 공간적 범위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75092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프로젝트 수행절차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46B1047E-84AA-7592-E373-19934BD8664C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509E1F-73A4-7722-4933-E925301B9089}"/>
              </a:ext>
            </a:extLst>
          </p:cNvPr>
          <p:cNvSpPr/>
          <p:nvPr/>
        </p:nvSpPr>
        <p:spPr>
          <a:xfrm>
            <a:off x="1905000" y="2779737"/>
            <a:ext cx="685800" cy="760068"/>
          </a:xfrm>
          <a:prstGeom prst="rect">
            <a:avLst/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endParaRPr lang="ko-KR" altLang="en-US" sz="20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62DB29-C969-10E1-256D-C134841AD00F}"/>
              </a:ext>
            </a:extLst>
          </p:cNvPr>
          <p:cNvSpPr/>
          <p:nvPr/>
        </p:nvSpPr>
        <p:spPr>
          <a:xfrm>
            <a:off x="2895600" y="2779737"/>
            <a:ext cx="13106400" cy="760068"/>
          </a:xfrm>
          <a:prstGeom prst="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대상구간 조사 및 네트워크 구축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E38686-F8F5-556A-A016-E9C35EA69843}"/>
              </a:ext>
            </a:extLst>
          </p:cNvPr>
          <p:cNvSpPr/>
          <p:nvPr/>
        </p:nvSpPr>
        <p:spPr>
          <a:xfrm>
            <a:off x="1905000" y="4073205"/>
            <a:ext cx="685800" cy="760068"/>
          </a:xfrm>
          <a:prstGeom prst="rect">
            <a:avLst/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76AADC-14CE-EA2B-5222-1C34EE40C094}"/>
              </a:ext>
            </a:extLst>
          </p:cNvPr>
          <p:cNvSpPr/>
          <p:nvPr/>
        </p:nvSpPr>
        <p:spPr>
          <a:xfrm>
            <a:off x="2895600" y="4073205"/>
            <a:ext cx="13106400" cy="760068"/>
          </a:xfrm>
          <a:prstGeom prst="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대상구간 현황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32E09F-012A-263C-1976-2F609F6695C7}"/>
              </a:ext>
            </a:extLst>
          </p:cNvPr>
          <p:cNvSpPr/>
          <p:nvPr/>
        </p:nvSpPr>
        <p:spPr>
          <a:xfrm>
            <a:off x="1905000" y="5370537"/>
            <a:ext cx="685800" cy="760068"/>
          </a:xfrm>
          <a:prstGeom prst="rect">
            <a:avLst/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762D50-DE60-FFDB-0362-EC21F9D06ABF}"/>
              </a:ext>
            </a:extLst>
          </p:cNvPr>
          <p:cNvSpPr/>
          <p:nvPr/>
        </p:nvSpPr>
        <p:spPr>
          <a:xfrm>
            <a:off x="2895600" y="5370537"/>
            <a:ext cx="13106400" cy="760068"/>
          </a:xfrm>
          <a:prstGeom prst="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대상구간 신호 최적화 및 개선안 도출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DEC972-D019-534C-5C2C-A7076F143306}"/>
              </a:ext>
            </a:extLst>
          </p:cNvPr>
          <p:cNvSpPr/>
          <p:nvPr/>
        </p:nvSpPr>
        <p:spPr>
          <a:xfrm>
            <a:off x="1905000" y="6664005"/>
            <a:ext cx="685800" cy="760068"/>
          </a:xfrm>
          <a:prstGeom prst="rect">
            <a:avLst/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endParaRPr lang="ko-KR" altLang="en-US" sz="20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DF5792-A7EB-F873-C96E-C004E77C30EE}"/>
              </a:ext>
            </a:extLst>
          </p:cNvPr>
          <p:cNvSpPr/>
          <p:nvPr/>
        </p:nvSpPr>
        <p:spPr>
          <a:xfrm>
            <a:off x="2895600" y="6664005"/>
            <a:ext cx="13106400" cy="760068"/>
          </a:xfrm>
          <a:prstGeom prst="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최적화 및 개선안 적용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AC69F-8C4B-76FA-BAC0-7DEC6481581F}"/>
              </a:ext>
            </a:extLst>
          </p:cNvPr>
          <p:cNvSpPr/>
          <p:nvPr/>
        </p:nvSpPr>
        <p:spPr>
          <a:xfrm>
            <a:off x="1905000" y="7959405"/>
            <a:ext cx="685800" cy="760068"/>
          </a:xfrm>
          <a:prstGeom prst="rect">
            <a:avLst/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</a:t>
            </a:r>
            <a:endParaRPr lang="ko-KR" altLang="en-US" sz="20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F1E43B-56F4-19E1-A41C-BBA405E47C0D}"/>
              </a:ext>
            </a:extLst>
          </p:cNvPr>
          <p:cNvSpPr/>
          <p:nvPr/>
        </p:nvSpPr>
        <p:spPr>
          <a:xfrm>
            <a:off x="2895600" y="7959405"/>
            <a:ext cx="13106400" cy="760068"/>
          </a:xfrm>
          <a:prstGeom prst="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검토 및 결론 도출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098995A3-26CA-F026-CAC2-F93825382355}"/>
              </a:ext>
            </a:extLst>
          </p:cNvPr>
          <p:cNvSpPr/>
          <p:nvPr/>
        </p:nvSpPr>
        <p:spPr>
          <a:xfrm>
            <a:off x="8382000" y="3612932"/>
            <a:ext cx="1873163" cy="460273"/>
          </a:xfrm>
          <a:prstGeom prst="downArrow">
            <a:avLst>
              <a:gd name="adj1" fmla="val 50000"/>
              <a:gd name="adj2" fmla="val 76489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AF16490-916D-905C-3436-D47088BB2EE3}"/>
              </a:ext>
            </a:extLst>
          </p:cNvPr>
          <p:cNvSpPr/>
          <p:nvPr/>
        </p:nvSpPr>
        <p:spPr>
          <a:xfrm>
            <a:off x="8413837" y="4908332"/>
            <a:ext cx="1873163" cy="460273"/>
          </a:xfrm>
          <a:prstGeom prst="downArrow">
            <a:avLst>
              <a:gd name="adj1" fmla="val 50000"/>
              <a:gd name="adj2" fmla="val 76489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6033D8C9-FC1D-C2DF-9813-24EA615D5153}"/>
              </a:ext>
            </a:extLst>
          </p:cNvPr>
          <p:cNvSpPr/>
          <p:nvPr/>
        </p:nvSpPr>
        <p:spPr>
          <a:xfrm>
            <a:off x="8413837" y="6207596"/>
            <a:ext cx="1873163" cy="460273"/>
          </a:xfrm>
          <a:prstGeom prst="downArrow">
            <a:avLst>
              <a:gd name="adj1" fmla="val 50000"/>
              <a:gd name="adj2" fmla="val 76489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46C87848-E894-1C60-2291-A4F4153282AC}"/>
              </a:ext>
            </a:extLst>
          </p:cNvPr>
          <p:cNvSpPr/>
          <p:nvPr/>
        </p:nvSpPr>
        <p:spPr>
          <a:xfrm>
            <a:off x="8413837" y="7497200"/>
            <a:ext cx="1873163" cy="460273"/>
          </a:xfrm>
          <a:prstGeom prst="downArrow">
            <a:avLst>
              <a:gd name="adj1" fmla="val 50000"/>
              <a:gd name="adj2" fmla="val 76489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75092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636E1-E85A-46DE-93A6-2EA0D19D9DF3}"/>
              </a:ext>
            </a:extLst>
          </p:cNvPr>
          <p:cNvSpPr txBox="1"/>
          <p:nvPr/>
        </p:nvSpPr>
        <p:spPr>
          <a:xfrm>
            <a:off x="1651499" y="1943100"/>
            <a:ext cx="15316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대상 구간의 기하구조도 현황</a:t>
            </a:r>
            <a:endParaRPr lang="en-US" altLang="ko-KR" sz="2400" dirty="0">
              <a:solidFill>
                <a:srgbClr val="5A7D5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5A7D5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4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- WB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방향 기준 양방향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차로 도로임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- WB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직진 방향에서 차량의 정체 발생</a:t>
            </a:r>
          </a:p>
        </p:txBody>
      </p:sp>
      <p:pic>
        <p:nvPicPr>
          <p:cNvPr id="1029" name="_x312922184">
            <a:extLst>
              <a:ext uri="{FF2B5EF4-FFF2-40B4-BE49-F238E27FC236}">
                <a16:creationId xmlns:a16="http://schemas.microsoft.com/office/drawing/2014/main" id="{0F866CEF-EDE1-F58F-B360-01980DD66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5"/>
          <a:stretch/>
        </p:blipFill>
        <p:spPr bwMode="auto">
          <a:xfrm>
            <a:off x="3962400" y="3543300"/>
            <a:ext cx="10363200" cy="6027549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E2805D-306C-FA1D-C9EC-0C6DE60AD37D}"/>
              </a:ext>
            </a:extLst>
          </p:cNvPr>
          <p:cNvSpPr txBox="1"/>
          <p:nvPr/>
        </p:nvSpPr>
        <p:spPr>
          <a:xfrm>
            <a:off x="5347199" y="9687887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세삼사거리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매탄권선역사거리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기하구조도 현황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578DFA-52F3-AD60-A92F-C404DECF48B5}"/>
              </a:ext>
            </a:extLst>
          </p:cNvPr>
          <p:cNvGrpSpPr/>
          <p:nvPr/>
        </p:nvGrpSpPr>
        <p:grpSpPr>
          <a:xfrm>
            <a:off x="4851297" y="8373922"/>
            <a:ext cx="8594187" cy="1311494"/>
            <a:chOff x="792227" y="5124231"/>
            <a:chExt cx="7578419" cy="131149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BC4B7C6-9F7F-E05F-BB24-B3959D07A2F6}"/>
                </a:ext>
              </a:extLst>
            </p:cNvPr>
            <p:cNvSpPr/>
            <p:nvPr/>
          </p:nvSpPr>
          <p:spPr>
            <a:xfrm>
              <a:off x="948865" y="5222447"/>
              <a:ext cx="7219640" cy="1096713"/>
            </a:xfrm>
            <a:prstGeom prst="ellipse">
              <a:avLst/>
            </a:prstGeom>
            <a:grpFill/>
            <a:ln>
              <a:noFill/>
            </a:ln>
            <a:effectLst>
              <a:outerShdw blurRad="266700" sx="102000" sy="102000" algn="ctr" rotWithShape="0">
                <a:prstClr val="black">
                  <a:alpha val="3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8A7981A-35EE-DB9B-2E52-88AFAD1FE989}"/>
                </a:ext>
              </a:extLst>
            </p:cNvPr>
            <p:cNvSpPr/>
            <p:nvPr/>
          </p:nvSpPr>
          <p:spPr>
            <a:xfrm>
              <a:off x="792227" y="5124231"/>
              <a:ext cx="7578419" cy="1311494"/>
            </a:xfrm>
            <a:prstGeom prst="roundRect">
              <a:avLst>
                <a:gd name="adj" fmla="val 259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EFC7EC-39C6-374A-2CE5-79BEF5CC3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30143"/>
              </p:ext>
            </p:extLst>
          </p:nvPr>
        </p:nvGraphicFramePr>
        <p:xfrm>
          <a:off x="457200" y="3157802"/>
          <a:ext cx="10668000" cy="4035558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751546">
                  <a:extLst>
                    <a:ext uri="{9D8B030D-6E8A-4147-A177-3AD203B41FA5}">
                      <a16:colId xmlns:a16="http://schemas.microsoft.com/office/drawing/2014/main" val="311289836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215652092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307650332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4216611815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92629466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36527749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226705600"/>
                    </a:ext>
                  </a:extLst>
                </a:gridCol>
                <a:gridCol w="683712">
                  <a:extLst>
                    <a:ext uri="{9D8B030D-6E8A-4147-A177-3AD203B41FA5}">
                      <a16:colId xmlns:a16="http://schemas.microsoft.com/office/drawing/2014/main" val="84423024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2120641619"/>
                    </a:ext>
                  </a:extLst>
                </a:gridCol>
                <a:gridCol w="683712">
                  <a:extLst>
                    <a:ext uri="{9D8B030D-6E8A-4147-A177-3AD203B41FA5}">
                      <a16:colId xmlns:a16="http://schemas.microsoft.com/office/drawing/2014/main" val="1712821463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53031910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77447923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2108068688"/>
                    </a:ext>
                  </a:extLst>
                </a:gridCol>
              </a:tblGrid>
              <a:tr h="3713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접 근 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SB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19896"/>
                  </a:ext>
                </a:extLst>
              </a:tr>
              <a:tr h="3713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이 동 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84085"/>
                  </a:ext>
                </a:extLst>
              </a:tr>
              <a:tr h="3874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1585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1878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1465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1674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512844"/>
                  </a:ext>
                </a:extLst>
              </a:tr>
              <a:tr h="643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방향별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교통량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45903"/>
                  </a:ext>
                </a:extLst>
              </a:tr>
              <a:tr h="643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승용차 교통량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627733"/>
                  </a:ext>
                </a:extLst>
              </a:tr>
              <a:tr h="606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교통량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17830"/>
                  </a:ext>
                </a:extLst>
              </a:tr>
              <a:tr h="3874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448952"/>
                  </a:ext>
                </a:extLst>
              </a:tr>
              <a:tr h="371319">
                <a:tc gridSpan="13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&lt;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veh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hr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비율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(%)&gt;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74846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E68571-9573-F3B3-B083-FD60F84BB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30632"/>
              </p:ext>
            </p:extLst>
          </p:nvPr>
        </p:nvGraphicFramePr>
        <p:xfrm>
          <a:off x="11506200" y="3157802"/>
          <a:ext cx="6324602" cy="4035558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804036">
                  <a:extLst>
                    <a:ext uri="{9D8B030D-6E8A-4147-A177-3AD203B41FA5}">
                      <a16:colId xmlns:a16="http://schemas.microsoft.com/office/drawing/2014/main" val="2159271954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3280997421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1712067468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1068546808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3779806379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2668851998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2781515840"/>
                    </a:ext>
                  </a:extLst>
                </a:gridCol>
                <a:gridCol w="599246">
                  <a:extLst>
                    <a:ext uri="{9D8B030D-6E8A-4147-A177-3AD203B41FA5}">
                      <a16:colId xmlns:a16="http://schemas.microsoft.com/office/drawing/2014/main" val="3639602632"/>
                    </a:ext>
                  </a:extLst>
                </a:gridCol>
              </a:tblGrid>
              <a:tr h="384291">
                <a:tc gridSpan="8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43767"/>
                  </a:ext>
                </a:extLst>
              </a:tr>
              <a:tr h="3842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19257829"/>
                  </a:ext>
                </a:extLst>
              </a:tr>
              <a:tr h="9423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3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980701072"/>
                  </a:ext>
                </a:extLst>
              </a:tr>
              <a:tr h="7748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녹색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Offset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53602387"/>
                  </a:ext>
                </a:extLst>
              </a:tr>
              <a:tr h="7748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황색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43434"/>
                  </a:ext>
                </a:extLst>
              </a:tr>
              <a:tr h="7748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9621739"/>
                  </a:ext>
                </a:extLst>
              </a:tr>
            </a:tbl>
          </a:graphicData>
        </a:graphic>
      </p:graphicFrame>
      <p:pic>
        <p:nvPicPr>
          <p:cNvPr id="2054" name="_x544172464">
            <a:extLst>
              <a:ext uri="{FF2B5EF4-FFF2-40B4-BE49-F238E27FC236}">
                <a16:creationId xmlns:a16="http://schemas.microsoft.com/office/drawing/2014/main" id="{5190A344-2C27-2032-068F-885BE49D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550505" y="4019919"/>
            <a:ext cx="479695" cy="81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544170880">
            <a:extLst>
              <a:ext uri="{FF2B5EF4-FFF2-40B4-BE49-F238E27FC236}">
                <a16:creationId xmlns:a16="http://schemas.microsoft.com/office/drawing/2014/main" id="{C77F9743-72F6-9615-2711-2C9AAA17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5789" y1="80488" x2="15789" y2="8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157480" y="4225110"/>
            <a:ext cx="769908" cy="4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544172680">
            <a:extLst>
              <a:ext uri="{FF2B5EF4-FFF2-40B4-BE49-F238E27FC236}">
                <a16:creationId xmlns:a16="http://schemas.microsoft.com/office/drawing/2014/main" id="{9E9242AF-E9A6-94A3-5B2D-C918EDA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851" y="4068636"/>
            <a:ext cx="479695" cy="81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544171888">
            <a:extLst>
              <a:ext uri="{FF2B5EF4-FFF2-40B4-BE49-F238E27FC236}">
                <a16:creationId xmlns:a16="http://schemas.microsoft.com/office/drawing/2014/main" id="{6E27B56C-8806-4F39-C581-6B05052EA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907092" y="4123861"/>
            <a:ext cx="508094" cy="70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544174264">
            <a:extLst>
              <a:ext uri="{FF2B5EF4-FFF2-40B4-BE49-F238E27FC236}">
                <a16:creationId xmlns:a16="http://schemas.microsoft.com/office/drawing/2014/main" id="{ED92343F-29ED-12A6-175F-637BF622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271" y1="75610" x2="8271" y2="7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631170" y="4155529"/>
            <a:ext cx="703833" cy="47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544173256">
            <a:extLst>
              <a:ext uri="{FF2B5EF4-FFF2-40B4-BE49-F238E27FC236}">
                <a16:creationId xmlns:a16="http://schemas.microsoft.com/office/drawing/2014/main" id="{C59F1C8D-8A92-39D1-028F-C093A8791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97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572567" y="4027613"/>
            <a:ext cx="508094" cy="7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651562-A032-F19D-CFEE-9C5873127978}"/>
              </a:ext>
            </a:extLst>
          </p:cNvPr>
          <p:cNvSpPr/>
          <p:nvPr/>
        </p:nvSpPr>
        <p:spPr>
          <a:xfrm>
            <a:off x="437147" y="2150509"/>
            <a:ext cx="3323585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매탄권선역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사거리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A5C6-C798-7FA9-CA20-775FB36CCE58}"/>
              </a:ext>
            </a:extLst>
          </p:cNvPr>
          <p:cNvSpPr txBox="1"/>
          <p:nvPr/>
        </p:nvSpPr>
        <p:spPr>
          <a:xfrm>
            <a:off x="2362200" y="74103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교통량 현황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BDCE5-2722-BDCE-628F-97832F633F28}"/>
              </a:ext>
            </a:extLst>
          </p:cNvPr>
          <p:cNvSpPr txBox="1"/>
          <p:nvPr/>
        </p:nvSpPr>
        <p:spPr>
          <a:xfrm>
            <a:off x="11811000" y="7407771"/>
            <a:ext cx="6324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현시체계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E0713-443C-99B2-CE43-5016CF577291}"/>
              </a:ext>
            </a:extLst>
          </p:cNvPr>
          <p:cNvSpPr txBox="1"/>
          <p:nvPr/>
        </p:nvSpPr>
        <p:spPr>
          <a:xfrm>
            <a:off x="6255909" y="8828916"/>
            <a:ext cx="7383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WB</a:t>
            </a:r>
            <a:r>
              <a:rPr lang="ko-KR" altLang="en-US" sz="240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직진 교통량이 다른 방향에 비해 높은 실태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EB4796-9329-E009-48F2-7DC3D2FF8E0A}"/>
              </a:ext>
            </a:extLst>
          </p:cNvPr>
          <p:cNvGrpSpPr/>
          <p:nvPr/>
        </p:nvGrpSpPr>
        <p:grpSpPr>
          <a:xfrm>
            <a:off x="5896239" y="8920145"/>
            <a:ext cx="271269" cy="261955"/>
            <a:chOff x="5785755" y="8887169"/>
            <a:chExt cx="271269" cy="261955"/>
          </a:xfrm>
        </p:grpSpPr>
        <p:sp>
          <p:nvSpPr>
            <p:cNvPr id="18" name="Freeform 367">
              <a:extLst>
                <a:ext uri="{FF2B5EF4-FFF2-40B4-BE49-F238E27FC236}">
                  <a16:creationId xmlns:a16="http://schemas.microsoft.com/office/drawing/2014/main" id="{94837CD0-999C-2395-FA82-E24B040F75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5755" y="8921760"/>
              <a:ext cx="251352" cy="227364"/>
            </a:xfrm>
            <a:custGeom>
              <a:avLst/>
              <a:gdLst>
                <a:gd name="T0" fmla="*/ 139 w 151"/>
                <a:gd name="T1" fmla="*/ 10 h 151"/>
                <a:gd name="T2" fmla="*/ 139 w 151"/>
                <a:gd name="T3" fmla="*/ 138 h 151"/>
                <a:gd name="T4" fmla="*/ 10 w 151"/>
                <a:gd name="T5" fmla="*/ 138 h 151"/>
                <a:gd name="T6" fmla="*/ 10 w 151"/>
                <a:gd name="T7" fmla="*/ 10 h 151"/>
                <a:gd name="T8" fmla="*/ 139 w 151"/>
                <a:gd name="T9" fmla="*/ 10 h 151"/>
                <a:gd name="T10" fmla="*/ 151 w 151"/>
                <a:gd name="T11" fmla="*/ 0 h 151"/>
                <a:gd name="T12" fmla="*/ 0 w 151"/>
                <a:gd name="T13" fmla="*/ 0 h 151"/>
                <a:gd name="T14" fmla="*/ 0 w 151"/>
                <a:gd name="T15" fmla="*/ 151 h 151"/>
                <a:gd name="T16" fmla="*/ 151 w 151"/>
                <a:gd name="T17" fmla="*/ 151 h 151"/>
                <a:gd name="T18" fmla="*/ 151 w 151"/>
                <a:gd name="T19" fmla="*/ 0 h 151"/>
                <a:gd name="T20" fmla="*/ 151 w 151"/>
                <a:gd name="T2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151">
                  <a:moveTo>
                    <a:pt x="139" y="10"/>
                  </a:moveTo>
                  <a:lnTo>
                    <a:pt x="139" y="138"/>
                  </a:lnTo>
                  <a:lnTo>
                    <a:pt x="10" y="138"/>
                  </a:lnTo>
                  <a:lnTo>
                    <a:pt x="10" y="10"/>
                  </a:lnTo>
                  <a:lnTo>
                    <a:pt x="139" y="10"/>
                  </a:lnTo>
                  <a:moveTo>
                    <a:pt x="151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151" y="151"/>
                  </a:lnTo>
                  <a:lnTo>
                    <a:pt x="151" y="0"/>
                  </a:lnTo>
                  <a:lnTo>
                    <a:pt x="151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Freeform 365">
              <a:extLst>
                <a:ext uri="{FF2B5EF4-FFF2-40B4-BE49-F238E27FC236}">
                  <a16:creationId xmlns:a16="http://schemas.microsoft.com/office/drawing/2014/main" id="{2C1D5373-339A-7B86-7DD6-DB606D875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997" y="8887169"/>
              <a:ext cx="243027" cy="207786"/>
            </a:xfrm>
            <a:custGeom>
              <a:avLst/>
              <a:gdLst>
                <a:gd name="T0" fmla="*/ 25 w 72"/>
                <a:gd name="T1" fmla="*/ 68 h 68"/>
                <a:gd name="T2" fmla="*/ 2 w 72"/>
                <a:gd name="T3" fmla="*/ 41 h 68"/>
                <a:gd name="T4" fmla="*/ 3 w 72"/>
                <a:gd name="T5" fmla="*/ 32 h 68"/>
                <a:gd name="T6" fmla="*/ 13 w 72"/>
                <a:gd name="T7" fmla="*/ 33 h 68"/>
                <a:gd name="T8" fmla="*/ 24 w 72"/>
                <a:gd name="T9" fmla="*/ 47 h 68"/>
                <a:gd name="T10" fmla="*/ 59 w 72"/>
                <a:gd name="T11" fmla="*/ 3 h 68"/>
                <a:gd name="T12" fmla="*/ 68 w 72"/>
                <a:gd name="T13" fmla="*/ 2 h 68"/>
                <a:gd name="T14" fmla="*/ 70 w 72"/>
                <a:gd name="T15" fmla="*/ 11 h 68"/>
                <a:gd name="T16" fmla="*/ 25 w 72"/>
                <a:gd name="T1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68">
                  <a:moveTo>
                    <a:pt x="25" y="68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6" y="30"/>
                    <a:pt x="11" y="31"/>
                    <a:pt x="13" y="33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1" y="0"/>
                    <a:pt x="65" y="0"/>
                    <a:pt x="68" y="2"/>
                  </a:cubicBezTo>
                  <a:cubicBezTo>
                    <a:pt x="71" y="4"/>
                    <a:pt x="72" y="8"/>
                    <a:pt x="70" y="11"/>
                  </a:cubicBezTo>
                  <a:cubicBezTo>
                    <a:pt x="25" y="68"/>
                    <a:pt x="25" y="68"/>
                    <a:pt x="25" y="68"/>
                  </a:cubicBezTo>
                  <a:close/>
                </a:path>
              </a:pathLst>
            </a:custGeom>
            <a:solidFill>
              <a:srgbClr val="FF660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latinLnBrk="0"/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67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651562-A032-F19D-CFEE-9C5873127978}"/>
              </a:ext>
            </a:extLst>
          </p:cNvPr>
          <p:cNvSpPr/>
          <p:nvPr/>
        </p:nvSpPr>
        <p:spPr>
          <a:xfrm>
            <a:off x="437147" y="2150509"/>
            <a:ext cx="3323585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세삼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사거리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A5C6-C798-7FA9-CA20-775FB36CCE58}"/>
              </a:ext>
            </a:extLst>
          </p:cNvPr>
          <p:cNvSpPr txBox="1"/>
          <p:nvPr/>
        </p:nvSpPr>
        <p:spPr>
          <a:xfrm>
            <a:off x="1828800" y="74103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세삼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교통량 현황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BDCE5-2722-BDCE-628F-97832F633F28}"/>
              </a:ext>
            </a:extLst>
          </p:cNvPr>
          <p:cNvSpPr txBox="1"/>
          <p:nvPr/>
        </p:nvSpPr>
        <p:spPr>
          <a:xfrm>
            <a:off x="11353800" y="7410390"/>
            <a:ext cx="6324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세삼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현시체계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68992D-9B24-EA05-7DA9-C0E1B5F96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284193"/>
              </p:ext>
            </p:extLst>
          </p:nvPr>
        </p:nvGraphicFramePr>
        <p:xfrm>
          <a:off x="643047" y="3080562"/>
          <a:ext cx="9820504" cy="422418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12398">
                  <a:extLst>
                    <a:ext uri="{9D8B030D-6E8A-4147-A177-3AD203B41FA5}">
                      <a16:colId xmlns:a16="http://schemas.microsoft.com/office/drawing/2014/main" val="431083751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696614649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3106462266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40428172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930163598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2851250233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1250506102"/>
                    </a:ext>
                  </a:extLst>
                </a:gridCol>
                <a:gridCol w="629398">
                  <a:extLst>
                    <a:ext uri="{9D8B030D-6E8A-4147-A177-3AD203B41FA5}">
                      <a16:colId xmlns:a16="http://schemas.microsoft.com/office/drawing/2014/main" val="2197393316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21373761"/>
                    </a:ext>
                  </a:extLst>
                </a:gridCol>
                <a:gridCol w="629398">
                  <a:extLst>
                    <a:ext uri="{9D8B030D-6E8A-4147-A177-3AD203B41FA5}">
                      <a16:colId xmlns:a16="http://schemas.microsoft.com/office/drawing/2014/main" val="2939095286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3071689290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2658322977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3247621843"/>
                    </a:ext>
                  </a:extLst>
                </a:gridCol>
              </a:tblGrid>
              <a:tr h="384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접 근 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EB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SB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812329"/>
                  </a:ext>
                </a:extLst>
              </a:tr>
              <a:tr h="384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이 동 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39262"/>
                  </a:ext>
                </a:extLst>
              </a:tr>
              <a:tr h="4004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1590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966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1493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62032"/>
                  </a:ext>
                </a:extLst>
              </a:tr>
              <a:tr h="70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방향별 교통량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823206"/>
                  </a:ext>
                </a:extLst>
              </a:tr>
              <a:tr h="70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승용차 교통량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645223"/>
                  </a:ext>
                </a:extLst>
              </a:tr>
              <a:tr h="666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교통량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75078"/>
                  </a:ext>
                </a:extLst>
              </a:tr>
              <a:tr h="4004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 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767851"/>
                  </a:ext>
                </a:extLst>
              </a:tr>
              <a:tr h="384318">
                <a:tc gridSpan="13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&lt;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veh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hr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비율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(%)&gt;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3646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AD8C1AA-D650-406E-DE8B-38762FC25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073139"/>
              </p:ext>
            </p:extLst>
          </p:nvPr>
        </p:nvGraphicFramePr>
        <p:xfrm>
          <a:off x="11405849" y="3080562"/>
          <a:ext cx="6348751" cy="425778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793168">
                  <a:extLst>
                    <a:ext uri="{9D8B030D-6E8A-4147-A177-3AD203B41FA5}">
                      <a16:colId xmlns:a16="http://schemas.microsoft.com/office/drawing/2014/main" val="891341283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982065113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1307481650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2640737596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2566802897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4289741850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3141570051"/>
                    </a:ext>
                  </a:extLst>
                </a:gridCol>
                <a:gridCol w="700791">
                  <a:extLst>
                    <a:ext uri="{9D8B030D-6E8A-4147-A177-3AD203B41FA5}">
                      <a16:colId xmlns:a16="http://schemas.microsoft.com/office/drawing/2014/main" val="3016189056"/>
                    </a:ext>
                  </a:extLst>
                </a:gridCol>
              </a:tblGrid>
              <a:tr h="334381">
                <a:tc gridSpan="8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271072"/>
                  </a:ext>
                </a:extLst>
              </a:tr>
              <a:tr h="4307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19384488"/>
                  </a:ext>
                </a:extLst>
              </a:tr>
              <a:tr h="10787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3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91759155"/>
                  </a:ext>
                </a:extLst>
              </a:tr>
              <a:tr h="7881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녹색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1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Offset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43344335"/>
                  </a:ext>
                </a:extLst>
              </a:tr>
              <a:tr h="7881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황색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31035"/>
                  </a:ext>
                </a:extLst>
              </a:tr>
              <a:tr h="7881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95195960"/>
                  </a:ext>
                </a:extLst>
              </a:tr>
            </a:tbl>
          </a:graphicData>
        </a:graphic>
      </p:graphicFrame>
      <p:pic>
        <p:nvPicPr>
          <p:cNvPr id="3078" name="_x351247688">
            <a:extLst>
              <a:ext uri="{FF2B5EF4-FFF2-40B4-BE49-F238E27FC236}">
                <a16:creationId xmlns:a16="http://schemas.microsoft.com/office/drawing/2014/main" id="{BFF30D8C-2F93-A863-95E0-25B490955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037731" y="4089398"/>
            <a:ext cx="457198" cy="7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351247040">
            <a:extLst>
              <a:ext uri="{FF2B5EF4-FFF2-40B4-BE49-F238E27FC236}">
                <a16:creationId xmlns:a16="http://schemas.microsoft.com/office/drawing/2014/main" id="{B0A7F110-4840-7A6A-5835-55BD86D3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271" y1="80488" x2="8271" y2="8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040526" y="4218773"/>
            <a:ext cx="741347" cy="4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_x351247832">
            <a:extLst>
              <a:ext uri="{FF2B5EF4-FFF2-40B4-BE49-F238E27FC236}">
                <a16:creationId xmlns:a16="http://schemas.microsoft.com/office/drawing/2014/main" id="{5B888CAB-C1E2-49F9-FCCC-7F7B784D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0" y="4076700"/>
            <a:ext cx="457200" cy="7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51250352">
            <a:extLst>
              <a:ext uri="{FF2B5EF4-FFF2-40B4-BE49-F238E27FC236}">
                <a16:creationId xmlns:a16="http://schemas.microsoft.com/office/drawing/2014/main" id="{7B7A743A-900B-B650-1243-F3E64EBE2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831424" y="4175340"/>
            <a:ext cx="449643" cy="7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_x351250064">
            <a:extLst>
              <a:ext uri="{FF2B5EF4-FFF2-40B4-BE49-F238E27FC236}">
                <a16:creationId xmlns:a16="http://schemas.microsoft.com/office/drawing/2014/main" id="{5C4DC88A-BD45-C0E5-E1A4-9AA22AF37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526" y1="78049" x2="10526" y2="7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114" y="4330055"/>
            <a:ext cx="620527" cy="38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351249632">
            <a:extLst>
              <a:ext uri="{FF2B5EF4-FFF2-40B4-BE49-F238E27FC236}">
                <a16:creationId xmlns:a16="http://schemas.microsoft.com/office/drawing/2014/main" id="{2EFE55C7-5896-7C2C-AF6C-9519FD172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403687" y="4130519"/>
            <a:ext cx="449642" cy="72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92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현황분석 결과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012F2F-3CD3-0876-9C93-205309A37F6C}"/>
              </a:ext>
            </a:extLst>
          </p:cNvPr>
          <p:cNvSpPr/>
          <p:nvPr/>
        </p:nvSpPr>
        <p:spPr>
          <a:xfrm>
            <a:off x="437147" y="2150509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VISSIM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통한 현황분석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882D998-0B59-971C-5B04-95484FF1C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80416"/>
              </p:ext>
            </p:extLst>
          </p:nvPr>
        </p:nvGraphicFramePr>
        <p:xfrm>
          <a:off x="272047" y="3079514"/>
          <a:ext cx="8478252" cy="403338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250042">
                  <a:extLst>
                    <a:ext uri="{9D8B030D-6E8A-4147-A177-3AD203B41FA5}">
                      <a16:colId xmlns:a16="http://schemas.microsoft.com/office/drawing/2014/main" val="3883674119"/>
                    </a:ext>
                  </a:extLst>
                </a:gridCol>
                <a:gridCol w="2064222">
                  <a:extLst>
                    <a:ext uri="{9D8B030D-6E8A-4147-A177-3AD203B41FA5}">
                      <a16:colId xmlns:a16="http://schemas.microsoft.com/office/drawing/2014/main" val="49333001"/>
                    </a:ext>
                  </a:extLst>
                </a:gridCol>
                <a:gridCol w="1040997">
                  <a:extLst>
                    <a:ext uri="{9D8B030D-6E8A-4147-A177-3AD203B41FA5}">
                      <a16:colId xmlns:a16="http://schemas.microsoft.com/office/drawing/2014/main" val="239106203"/>
                    </a:ext>
                  </a:extLst>
                </a:gridCol>
                <a:gridCol w="1040997">
                  <a:extLst>
                    <a:ext uri="{9D8B030D-6E8A-4147-A177-3AD203B41FA5}">
                      <a16:colId xmlns:a16="http://schemas.microsoft.com/office/drawing/2014/main" val="2575318914"/>
                    </a:ext>
                  </a:extLst>
                </a:gridCol>
                <a:gridCol w="1040997">
                  <a:extLst>
                    <a:ext uri="{9D8B030D-6E8A-4147-A177-3AD203B41FA5}">
                      <a16:colId xmlns:a16="http://schemas.microsoft.com/office/drawing/2014/main" val="2740449353"/>
                    </a:ext>
                  </a:extLst>
                </a:gridCol>
                <a:gridCol w="1040997">
                  <a:extLst>
                    <a:ext uri="{9D8B030D-6E8A-4147-A177-3AD203B41FA5}">
                      <a16:colId xmlns:a16="http://schemas.microsoft.com/office/drawing/2014/main" val="524582118"/>
                    </a:ext>
                  </a:extLst>
                </a:gridCol>
              </a:tblGrid>
              <a:tr h="65723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MOE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평균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6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표준편차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최솟값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최댓값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61053106"/>
                  </a:ext>
                </a:extLst>
              </a:tr>
              <a:tr h="9850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QLEN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(m)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매탄권선역사거리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_WB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직진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402.5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14.72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43.54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497.97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954762351"/>
                  </a:ext>
                </a:extLst>
              </a:tr>
              <a:tr h="7121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TRAVTM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(sec)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전체구간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직진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656.35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35.37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141.91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1150.05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45447339"/>
                  </a:ext>
                </a:extLst>
              </a:tr>
              <a:tr h="6589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SPEEDAVGARITH(km/h)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전체구간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직진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35.15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2.24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23.82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51.98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53399196"/>
                  </a:ext>
                </a:extLst>
              </a:tr>
              <a:tr h="50996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DELAYAVG(s)</a:t>
                      </a: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95.03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3.40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47.01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128.01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18148198"/>
                  </a:ext>
                </a:extLst>
              </a:tr>
              <a:tr h="50996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STOPAVG</a:t>
                      </a: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1.51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0.13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0.78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2.74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870885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F89FD5-67AE-AB32-82E2-7472065F27CB}"/>
              </a:ext>
            </a:extLst>
          </p:cNvPr>
          <p:cNvSpPr txBox="1"/>
          <p:nvPr/>
        </p:nvSpPr>
        <p:spPr>
          <a:xfrm>
            <a:off x="246647" y="733484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&lt;VISSIM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이용한 현황 분석 결과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25" name="_x320795104">
            <a:extLst>
              <a:ext uri="{FF2B5EF4-FFF2-40B4-BE49-F238E27FC236}">
                <a16:creationId xmlns:a16="http://schemas.microsoft.com/office/drawing/2014/main" id="{F1490241-5DF3-3E83-D385-474598A0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367" y="2451307"/>
            <a:ext cx="6096000" cy="4762977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EEEB1-1057-118E-4E7F-D812FADF88C7}"/>
              </a:ext>
            </a:extLst>
          </p:cNvPr>
          <p:cNvSpPr txBox="1"/>
          <p:nvPr/>
        </p:nvSpPr>
        <p:spPr>
          <a:xfrm>
            <a:off x="8839200" y="7334840"/>
            <a:ext cx="876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QLEN, TRAVTM, SPEEDAVGARITH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검지 위치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7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현황분석 결과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BCA313F-0D61-5641-B5AA-947C0A3F60B1}"/>
              </a:ext>
            </a:extLst>
          </p:cNvPr>
          <p:cNvSpPr txBox="1"/>
          <p:nvPr/>
        </p:nvSpPr>
        <p:spPr>
          <a:xfrm rot="16200000">
            <a:off x="-306098" y="1417274"/>
            <a:ext cx="226326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2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012F2F-3CD3-0876-9C93-205309A37F6C}"/>
              </a:ext>
            </a:extLst>
          </p:cNvPr>
          <p:cNvSpPr/>
          <p:nvPr/>
        </p:nvSpPr>
        <p:spPr>
          <a:xfrm>
            <a:off x="437147" y="2150509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SSAM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통한 현황분석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89FD5-67AE-AB32-82E2-7472065F27CB}"/>
              </a:ext>
            </a:extLst>
          </p:cNvPr>
          <p:cNvSpPr txBox="1"/>
          <p:nvPr/>
        </p:nvSpPr>
        <p:spPr>
          <a:xfrm>
            <a:off x="-228600" y="5435445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&lt;SSAM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이용한 현황 분석 결과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0A6ABD-F50B-37AB-74F6-243765D5C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21901"/>
              </p:ext>
            </p:extLst>
          </p:nvPr>
        </p:nvGraphicFramePr>
        <p:xfrm>
          <a:off x="594699" y="3272122"/>
          <a:ext cx="6263301" cy="202377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294331">
                  <a:extLst>
                    <a:ext uri="{9D8B030D-6E8A-4147-A177-3AD203B41FA5}">
                      <a16:colId xmlns:a16="http://schemas.microsoft.com/office/drawing/2014/main" val="3286662600"/>
                    </a:ext>
                  </a:extLst>
                </a:gridCol>
                <a:gridCol w="1294331">
                  <a:extLst>
                    <a:ext uri="{9D8B030D-6E8A-4147-A177-3AD203B41FA5}">
                      <a16:colId xmlns:a16="http://schemas.microsoft.com/office/drawing/2014/main" val="3750939556"/>
                    </a:ext>
                  </a:extLst>
                </a:gridCol>
                <a:gridCol w="1294331">
                  <a:extLst>
                    <a:ext uri="{9D8B030D-6E8A-4147-A177-3AD203B41FA5}">
                      <a16:colId xmlns:a16="http://schemas.microsoft.com/office/drawing/2014/main" val="1922691669"/>
                    </a:ext>
                  </a:extLst>
                </a:gridCol>
                <a:gridCol w="1294331">
                  <a:extLst>
                    <a:ext uri="{9D8B030D-6E8A-4147-A177-3AD203B41FA5}">
                      <a16:colId xmlns:a16="http://schemas.microsoft.com/office/drawing/2014/main" val="3896675022"/>
                    </a:ext>
                  </a:extLst>
                </a:gridCol>
                <a:gridCol w="1085977">
                  <a:extLst>
                    <a:ext uri="{9D8B030D-6E8A-4147-A177-3AD203B41FA5}">
                      <a16:colId xmlns:a16="http://schemas.microsoft.com/office/drawing/2014/main" val="2016301630"/>
                    </a:ext>
                  </a:extLst>
                </a:gridCol>
              </a:tblGrid>
              <a:tr h="4034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평균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표준편차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최솟값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최댓값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991641463"/>
                  </a:ext>
                </a:extLst>
              </a:tr>
              <a:tr h="4034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Crossing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106.23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409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44345178"/>
                  </a:ext>
                </a:extLst>
              </a:tr>
              <a:tr h="4034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Rear_End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1656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153.91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1509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1816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544008078"/>
                  </a:ext>
                </a:extLst>
              </a:tr>
              <a:tr h="8134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Lane_Change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445.67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125.67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416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465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78997156"/>
                  </a:ext>
                </a:extLst>
              </a:tr>
            </a:tbl>
          </a:graphicData>
        </a:graphic>
      </p:graphicFrame>
      <p:pic>
        <p:nvPicPr>
          <p:cNvPr id="2049" name="_x547638064">
            <a:extLst>
              <a:ext uri="{FF2B5EF4-FFF2-40B4-BE49-F238E27FC236}">
                <a16:creationId xmlns:a16="http://schemas.microsoft.com/office/drawing/2014/main" id="{1099478A-4D64-2CC9-F9F9-8BA39148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142" y="2284856"/>
            <a:ext cx="5400675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547640728">
            <a:extLst>
              <a:ext uri="{FF2B5EF4-FFF2-40B4-BE49-F238E27FC236}">
                <a16:creationId xmlns:a16="http://schemas.microsoft.com/office/drawing/2014/main" id="{3A7F8E24-0564-A0C1-D6B6-22C44029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870" y="6410824"/>
            <a:ext cx="5400675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6B3D3D-7D0A-4255-2564-2847D7A469E5}"/>
              </a:ext>
            </a:extLst>
          </p:cNvPr>
          <p:cNvSpPr txBox="1"/>
          <p:nvPr/>
        </p:nvSpPr>
        <p:spPr>
          <a:xfrm>
            <a:off x="7999379" y="5058419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전체구간 현황 분석 결과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SSAM Image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053" name="_x209409816">
            <a:extLst>
              <a:ext uri="{FF2B5EF4-FFF2-40B4-BE49-F238E27FC236}">
                <a16:creationId xmlns:a16="http://schemas.microsoft.com/office/drawing/2014/main" id="{7A9807E7-702A-2C04-ED7D-72801F1C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568" y="6410824"/>
            <a:ext cx="5400675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DA7FCD-1225-BDF2-4F90-950644857281}"/>
              </a:ext>
            </a:extLst>
          </p:cNvPr>
          <p:cNvSpPr txBox="1"/>
          <p:nvPr/>
        </p:nvSpPr>
        <p:spPr>
          <a:xfrm>
            <a:off x="306422" y="9282673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매탄권선역사거리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현황 분석 결과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SSAM Image&gt;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09266-F784-45B8-1A6A-37C3AB5BB9E2}"/>
              </a:ext>
            </a:extLst>
          </p:cNvPr>
          <p:cNvSpPr txBox="1"/>
          <p:nvPr/>
        </p:nvSpPr>
        <p:spPr>
          <a:xfrm>
            <a:off x="7999379" y="9282673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세삼사거리 현황 분석 결과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SSAM Image</a:t>
            </a:r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65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1468</Words>
  <Application>Microsoft Office PowerPoint</Application>
  <PresentationFormat>사용자 지정</PresentationFormat>
  <Paragraphs>585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Gmarket Sans Bold</vt:lpstr>
      <vt:lpstr>KoPubWorldDotum_Pro Bold</vt:lpstr>
      <vt:lpstr>KoPub돋움체 Bold</vt:lpstr>
      <vt:lpstr>KoPub돋움체 Medium</vt:lpstr>
      <vt:lpstr>Rix모던고딕 B</vt:lpstr>
      <vt:lpstr>나눔스퀘어 Bold</vt:lpstr>
      <vt:lpstr>맑은 고딕</vt:lpstr>
      <vt:lpstr>한컴바탕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문 현아</cp:lastModifiedBy>
  <cp:revision>35</cp:revision>
  <dcterms:created xsi:type="dcterms:W3CDTF">2022-12-12T10:48:33Z</dcterms:created>
  <dcterms:modified xsi:type="dcterms:W3CDTF">2022-12-12T14:16:58Z</dcterms:modified>
</cp:coreProperties>
</file>